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8"/>
  </p:notesMasterIdLst>
  <p:sldIdLst>
    <p:sldId id="256" r:id="rId5"/>
    <p:sldId id="447" r:id="rId6"/>
    <p:sldId id="258" r:id="rId7"/>
    <p:sldId id="541" r:id="rId8"/>
    <p:sldId id="480" r:id="rId9"/>
    <p:sldId id="482" r:id="rId10"/>
    <p:sldId id="663" r:id="rId11"/>
    <p:sldId id="687" r:id="rId12"/>
    <p:sldId id="662" r:id="rId13"/>
    <p:sldId id="570" r:id="rId14"/>
    <p:sldId id="664" r:id="rId15"/>
    <p:sldId id="665" r:id="rId16"/>
    <p:sldId id="458" r:id="rId17"/>
    <p:sldId id="666" r:id="rId18"/>
    <p:sldId id="491" r:id="rId19"/>
    <p:sldId id="590" r:id="rId20"/>
    <p:sldId id="669" r:id="rId21"/>
    <p:sldId id="571" r:id="rId22"/>
    <p:sldId id="671" r:id="rId23"/>
    <p:sldId id="672" r:id="rId24"/>
    <p:sldId id="573" r:id="rId25"/>
    <p:sldId id="673" r:id="rId26"/>
    <p:sldId id="674" r:id="rId27"/>
    <p:sldId id="574" r:id="rId28"/>
    <p:sldId id="675" r:id="rId29"/>
    <p:sldId id="677" r:id="rId30"/>
    <p:sldId id="678" r:id="rId31"/>
    <p:sldId id="575" r:id="rId32"/>
    <p:sldId id="676" r:id="rId33"/>
    <p:sldId id="576" r:id="rId34"/>
    <p:sldId id="680" r:id="rId35"/>
    <p:sldId id="577" r:id="rId36"/>
    <p:sldId id="679" r:id="rId37"/>
    <p:sldId id="681" r:id="rId38"/>
    <p:sldId id="578" r:id="rId39"/>
    <p:sldId id="682" r:id="rId40"/>
    <p:sldId id="667" r:id="rId41"/>
    <p:sldId id="683" r:id="rId42"/>
    <p:sldId id="684" r:id="rId43"/>
    <p:sldId id="685" r:id="rId44"/>
    <p:sldId id="549" r:id="rId45"/>
    <p:sldId id="661" r:id="rId46"/>
    <p:sldId id="660" r:id="rId47"/>
    <p:sldId id="550" r:id="rId48"/>
    <p:sldId id="522" r:id="rId49"/>
    <p:sldId id="581" r:id="rId50"/>
    <p:sldId id="585" r:id="rId51"/>
    <p:sldId id="582" r:id="rId52"/>
    <p:sldId id="584" r:id="rId53"/>
    <p:sldId id="583" r:id="rId54"/>
    <p:sldId id="587" r:id="rId55"/>
    <p:sldId id="588" r:id="rId56"/>
    <p:sldId id="686" r:id="rId5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051" autoAdjust="0"/>
  </p:normalViewPr>
  <p:slideViewPr>
    <p:cSldViewPr snapToGrid="0">
      <p:cViewPr varScale="1">
        <p:scale>
          <a:sx n="48" d="100"/>
          <a:sy n="48" d="100"/>
        </p:scale>
        <p:origin x="117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FFD48F-8719-40F2-B0CF-2A5A63C0F0B9}" type="datetimeFigureOut">
              <a:rPr lang="es-ES" smtClean="0"/>
              <a:t>18/10/2023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1C942-3B43-48F4-BEB8-B8FEBCDA6264}" type="slidenum">
              <a:rPr lang="es-ES" smtClean="0"/>
              <a:t>‹Nº›</a:t>
            </a:fld>
            <a:endParaRPr lang="es-ES"/>
          </a:p>
        </p:txBody>
      </p:sp>
    </p:spTree>
    <p:extLst>
      <p:ext uri="{BB962C8B-B14F-4D97-AF65-F5344CB8AC3E}">
        <p14:creationId xmlns:p14="http://schemas.microsoft.com/office/powerpoint/2010/main" val="2622021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3A1C942-3B43-48F4-BEB8-B8FEBCDA6264}" type="slidenum">
              <a:rPr lang="es-ES" smtClean="0"/>
              <a:t>11</a:t>
            </a:fld>
            <a:endParaRPr lang="es-ES"/>
          </a:p>
        </p:txBody>
      </p:sp>
    </p:spTree>
    <p:extLst>
      <p:ext uri="{BB962C8B-B14F-4D97-AF65-F5344CB8AC3E}">
        <p14:creationId xmlns:p14="http://schemas.microsoft.com/office/powerpoint/2010/main" val="349953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3A1C942-3B43-48F4-BEB8-B8FEBCDA6264}" type="slidenum">
              <a:rPr lang="es-ES" smtClean="0"/>
              <a:t>26</a:t>
            </a:fld>
            <a:endParaRPr lang="es-ES"/>
          </a:p>
        </p:txBody>
      </p:sp>
    </p:spTree>
    <p:extLst>
      <p:ext uri="{BB962C8B-B14F-4D97-AF65-F5344CB8AC3E}">
        <p14:creationId xmlns:p14="http://schemas.microsoft.com/office/powerpoint/2010/main" val="1590077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3A1C942-3B43-48F4-BEB8-B8FEBCDA6264}" type="slidenum">
              <a:rPr lang="es-ES" smtClean="0"/>
              <a:t>27</a:t>
            </a:fld>
            <a:endParaRPr lang="es-ES"/>
          </a:p>
        </p:txBody>
      </p:sp>
    </p:spTree>
    <p:extLst>
      <p:ext uri="{BB962C8B-B14F-4D97-AF65-F5344CB8AC3E}">
        <p14:creationId xmlns:p14="http://schemas.microsoft.com/office/powerpoint/2010/main" val="2459863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3A1C942-3B43-48F4-BEB8-B8FEBCDA6264}" type="slidenum">
              <a:rPr lang="es-ES" smtClean="0"/>
              <a:t>29</a:t>
            </a:fld>
            <a:endParaRPr lang="es-ES"/>
          </a:p>
        </p:txBody>
      </p:sp>
    </p:spTree>
    <p:extLst>
      <p:ext uri="{BB962C8B-B14F-4D97-AF65-F5344CB8AC3E}">
        <p14:creationId xmlns:p14="http://schemas.microsoft.com/office/powerpoint/2010/main" val="3050419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3A1C942-3B43-48F4-BEB8-B8FEBCDA6264}" type="slidenum">
              <a:rPr lang="es-ES" smtClean="0"/>
              <a:t>31</a:t>
            </a:fld>
            <a:endParaRPr lang="es-ES"/>
          </a:p>
        </p:txBody>
      </p:sp>
    </p:spTree>
    <p:extLst>
      <p:ext uri="{BB962C8B-B14F-4D97-AF65-F5344CB8AC3E}">
        <p14:creationId xmlns:p14="http://schemas.microsoft.com/office/powerpoint/2010/main" val="608435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3A1C942-3B43-48F4-BEB8-B8FEBCDA6264}" type="slidenum">
              <a:rPr lang="es-ES" smtClean="0"/>
              <a:t>34</a:t>
            </a:fld>
            <a:endParaRPr lang="es-ES"/>
          </a:p>
        </p:txBody>
      </p:sp>
    </p:spTree>
    <p:extLst>
      <p:ext uri="{BB962C8B-B14F-4D97-AF65-F5344CB8AC3E}">
        <p14:creationId xmlns:p14="http://schemas.microsoft.com/office/powerpoint/2010/main" val="276806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5256" y="1447802"/>
            <a:ext cx="8827957"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5256" y="4777380"/>
            <a:ext cx="8827957" cy="861420"/>
          </a:xfrm>
        </p:spPr>
        <p:txBody>
          <a:bodyPr/>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a:extLst>
              <a:ext uri="{FF2B5EF4-FFF2-40B4-BE49-F238E27FC236}">
                <a16:creationId xmlns:a16="http://schemas.microsoft.com/office/drawing/2014/main" id="{04DFA3F0-4FA1-C498-BCC3-DD4754C49765}"/>
              </a:ext>
            </a:extLst>
          </p:cNvPr>
          <p:cNvSpPr>
            <a:spLocks noGrp="1"/>
          </p:cNvSpPr>
          <p:nvPr>
            <p:ph type="dt" sz="half" idx="10"/>
          </p:nvPr>
        </p:nvSpPr>
        <p:spPr/>
        <p:txBody>
          <a:bodyPr/>
          <a:lstStyle>
            <a:lvl1pPr>
              <a:defRPr/>
            </a:lvl1pPr>
          </a:lstStyle>
          <a:p>
            <a:pPr>
              <a:defRPr/>
            </a:pPr>
            <a:fld id="{9F0E9FF0-15EE-41C4-94D9-9476B643A19D}" type="datetimeFigureOut">
              <a:rPr lang="es-ES"/>
              <a:pPr>
                <a:defRPr/>
              </a:pPr>
              <a:t>18/10/2023</a:t>
            </a:fld>
            <a:endParaRPr lang="es-ES"/>
          </a:p>
        </p:txBody>
      </p:sp>
      <p:sp>
        <p:nvSpPr>
          <p:cNvPr id="5" name="Footer Placeholder 4">
            <a:extLst>
              <a:ext uri="{FF2B5EF4-FFF2-40B4-BE49-F238E27FC236}">
                <a16:creationId xmlns:a16="http://schemas.microsoft.com/office/drawing/2014/main" id="{A1195328-E7FF-F9C5-DA16-97D7A8470698}"/>
              </a:ext>
            </a:extLst>
          </p:cNvPr>
          <p:cNvSpPr>
            <a:spLocks noGrp="1"/>
          </p:cNvSpPr>
          <p:nvPr>
            <p:ph type="ftr" sz="quarter" idx="11"/>
          </p:nvPr>
        </p:nvSpPr>
        <p:spPr/>
        <p:txBody>
          <a:bodyPr/>
          <a:lstStyle>
            <a:lvl1pPr>
              <a:defRPr/>
            </a:lvl1pPr>
          </a:lstStyle>
          <a:p>
            <a:pPr>
              <a:defRPr/>
            </a:pPr>
            <a:endParaRPr lang="es-ES"/>
          </a:p>
        </p:txBody>
      </p:sp>
      <p:sp>
        <p:nvSpPr>
          <p:cNvPr id="6" name="Slide Number Placeholder 5">
            <a:extLst>
              <a:ext uri="{FF2B5EF4-FFF2-40B4-BE49-F238E27FC236}">
                <a16:creationId xmlns:a16="http://schemas.microsoft.com/office/drawing/2014/main" id="{8B9A2B49-A3DB-8367-722C-9768664B6158}"/>
              </a:ext>
            </a:extLst>
          </p:cNvPr>
          <p:cNvSpPr>
            <a:spLocks noGrp="1"/>
          </p:cNvSpPr>
          <p:nvPr>
            <p:ph type="sldNum" sz="quarter" idx="12"/>
          </p:nvPr>
        </p:nvSpPr>
        <p:spPr/>
        <p:txBody>
          <a:bodyPr/>
          <a:lstStyle>
            <a:lvl1pPr>
              <a:defRPr/>
            </a:lvl1pPr>
          </a:lstStyle>
          <a:p>
            <a:pPr>
              <a:defRPr/>
            </a:pPr>
            <a:fld id="{FCE32FD2-6400-4155-B1EB-3770BFA74F94}" type="slidenum">
              <a:rPr lang="es-ES" altLang="es-ES"/>
              <a:pPr>
                <a:defRPr/>
              </a:pPr>
              <a:t>‹Nº›</a:t>
            </a:fld>
            <a:endParaRPr lang="es-ES" altLang="es-ES"/>
          </a:p>
        </p:txBody>
      </p:sp>
    </p:spTree>
    <p:extLst>
      <p:ext uri="{BB962C8B-B14F-4D97-AF65-F5344CB8AC3E}">
        <p14:creationId xmlns:p14="http://schemas.microsoft.com/office/powerpoint/2010/main" val="4206644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5258" y="4800587"/>
            <a:ext cx="8827956"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5256" y="685800"/>
            <a:ext cx="8827957" cy="3640666"/>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1155257" y="5367325"/>
            <a:ext cx="882795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3">
            <a:extLst>
              <a:ext uri="{FF2B5EF4-FFF2-40B4-BE49-F238E27FC236}">
                <a16:creationId xmlns:a16="http://schemas.microsoft.com/office/drawing/2014/main" id="{95B5E269-F9B8-A8F9-139F-2924CD34950F}"/>
              </a:ext>
            </a:extLst>
          </p:cNvPr>
          <p:cNvSpPr>
            <a:spLocks noGrp="1"/>
          </p:cNvSpPr>
          <p:nvPr>
            <p:ph type="dt" sz="half" idx="10"/>
          </p:nvPr>
        </p:nvSpPr>
        <p:spPr/>
        <p:txBody>
          <a:bodyPr/>
          <a:lstStyle>
            <a:lvl1pPr>
              <a:defRPr/>
            </a:lvl1pPr>
          </a:lstStyle>
          <a:p>
            <a:pPr>
              <a:defRPr/>
            </a:pPr>
            <a:fld id="{B8505DB8-7EAA-4DF4-9F3D-5A0838426FB9}" type="datetimeFigureOut">
              <a:rPr lang="es-ES"/>
              <a:pPr>
                <a:defRPr/>
              </a:pPr>
              <a:t>18/10/2023</a:t>
            </a:fld>
            <a:endParaRPr lang="es-ES"/>
          </a:p>
        </p:txBody>
      </p:sp>
      <p:sp>
        <p:nvSpPr>
          <p:cNvPr id="6" name="Footer Placeholder 4">
            <a:extLst>
              <a:ext uri="{FF2B5EF4-FFF2-40B4-BE49-F238E27FC236}">
                <a16:creationId xmlns:a16="http://schemas.microsoft.com/office/drawing/2014/main" id="{14203BAF-654E-0369-1187-DF5AF4E30BD1}"/>
              </a:ext>
            </a:extLst>
          </p:cNvPr>
          <p:cNvSpPr>
            <a:spLocks noGrp="1"/>
          </p:cNvSpPr>
          <p:nvPr>
            <p:ph type="ftr" sz="quarter" idx="11"/>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7C87CB7D-0618-E3A2-78F5-CC5C5121CD69}"/>
              </a:ext>
            </a:extLst>
          </p:cNvPr>
          <p:cNvSpPr>
            <a:spLocks noGrp="1"/>
          </p:cNvSpPr>
          <p:nvPr>
            <p:ph type="sldNum" sz="quarter" idx="12"/>
          </p:nvPr>
        </p:nvSpPr>
        <p:spPr/>
        <p:txBody>
          <a:bodyPr/>
          <a:lstStyle>
            <a:lvl1pPr>
              <a:defRPr/>
            </a:lvl1pPr>
          </a:lstStyle>
          <a:p>
            <a:pPr>
              <a:defRPr/>
            </a:pPr>
            <a:fld id="{EC61F637-173C-468E-8E6A-801A6FFEC897}" type="slidenum">
              <a:rPr lang="es-ES" altLang="es-ES"/>
              <a:pPr>
                <a:defRPr/>
              </a:pPr>
              <a:t>‹Nº›</a:t>
            </a:fld>
            <a:endParaRPr lang="es-ES" altLang="es-ES"/>
          </a:p>
        </p:txBody>
      </p:sp>
    </p:spTree>
    <p:extLst>
      <p:ext uri="{BB962C8B-B14F-4D97-AF65-F5344CB8AC3E}">
        <p14:creationId xmlns:p14="http://schemas.microsoft.com/office/powerpoint/2010/main" val="628310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5256" y="1447800"/>
            <a:ext cx="8827957"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5256" y="3657600"/>
            <a:ext cx="8827957"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3">
            <a:extLst>
              <a:ext uri="{FF2B5EF4-FFF2-40B4-BE49-F238E27FC236}">
                <a16:creationId xmlns:a16="http://schemas.microsoft.com/office/drawing/2014/main" id="{99CBBB01-1B58-B4DC-B763-3B8C83B4A7B7}"/>
              </a:ext>
            </a:extLst>
          </p:cNvPr>
          <p:cNvSpPr>
            <a:spLocks noGrp="1"/>
          </p:cNvSpPr>
          <p:nvPr>
            <p:ph type="dt" sz="half" idx="10"/>
          </p:nvPr>
        </p:nvSpPr>
        <p:spPr/>
        <p:txBody>
          <a:bodyPr/>
          <a:lstStyle>
            <a:lvl1pPr>
              <a:defRPr/>
            </a:lvl1pPr>
          </a:lstStyle>
          <a:p>
            <a:pPr>
              <a:defRPr/>
            </a:pPr>
            <a:fld id="{E81123AD-FD8E-4451-82F3-9FC438E6B459}" type="datetimeFigureOut">
              <a:rPr lang="es-ES"/>
              <a:pPr>
                <a:defRPr/>
              </a:pPr>
              <a:t>18/10/2023</a:t>
            </a:fld>
            <a:endParaRPr lang="es-ES"/>
          </a:p>
        </p:txBody>
      </p:sp>
      <p:sp>
        <p:nvSpPr>
          <p:cNvPr id="4" name="Footer Placeholder 4">
            <a:extLst>
              <a:ext uri="{FF2B5EF4-FFF2-40B4-BE49-F238E27FC236}">
                <a16:creationId xmlns:a16="http://schemas.microsoft.com/office/drawing/2014/main" id="{5181ACD7-0237-950F-DE47-BEFC7CE211AF}"/>
              </a:ext>
            </a:extLst>
          </p:cNvPr>
          <p:cNvSpPr>
            <a:spLocks noGrp="1"/>
          </p:cNvSpPr>
          <p:nvPr>
            <p:ph type="ftr" sz="quarter" idx="11"/>
          </p:nvPr>
        </p:nvSpPr>
        <p:spPr/>
        <p:txBody>
          <a:bodyPr/>
          <a:lstStyle>
            <a:lvl1pPr>
              <a:defRPr/>
            </a:lvl1pPr>
          </a:lstStyle>
          <a:p>
            <a:pPr>
              <a:defRPr/>
            </a:pPr>
            <a:endParaRPr lang="es-ES"/>
          </a:p>
        </p:txBody>
      </p:sp>
      <p:sp>
        <p:nvSpPr>
          <p:cNvPr id="5" name="Slide Number Placeholder 5">
            <a:extLst>
              <a:ext uri="{FF2B5EF4-FFF2-40B4-BE49-F238E27FC236}">
                <a16:creationId xmlns:a16="http://schemas.microsoft.com/office/drawing/2014/main" id="{B5FCF456-324E-0813-CBB3-3FAD2538C2AD}"/>
              </a:ext>
            </a:extLst>
          </p:cNvPr>
          <p:cNvSpPr>
            <a:spLocks noGrp="1"/>
          </p:cNvSpPr>
          <p:nvPr>
            <p:ph type="sldNum" sz="quarter" idx="12"/>
          </p:nvPr>
        </p:nvSpPr>
        <p:spPr/>
        <p:txBody>
          <a:bodyPr/>
          <a:lstStyle>
            <a:lvl1pPr>
              <a:defRPr/>
            </a:lvl1pPr>
          </a:lstStyle>
          <a:p>
            <a:pPr>
              <a:defRPr/>
            </a:pPr>
            <a:fld id="{8B985CA4-F73C-4047-814F-9EAAF8D305FF}" type="slidenum">
              <a:rPr lang="es-ES" altLang="es-ES"/>
              <a:pPr>
                <a:defRPr/>
              </a:pPr>
              <a:t>‹Nº›</a:t>
            </a:fld>
            <a:endParaRPr lang="es-ES" altLang="es-ES"/>
          </a:p>
        </p:txBody>
      </p:sp>
    </p:spTree>
    <p:extLst>
      <p:ext uri="{BB962C8B-B14F-4D97-AF65-F5344CB8AC3E}">
        <p14:creationId xmlns:p14="http://schemas.microsoft.com/office/powerpoint/2010/main" val="3391945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16C958BF-9DDD-A19E-CA40-07F373D48C1F}"/>
              </a:ext>
            </a:extLst>
          </p:cNvPr>
          <p:cNvSpPr txBox="1"/>
          <p:nvPr/>
        </p:nvSpPr>
        <p:spPr>
          <a:xfrm>
            <a:off x="899585" y="971550"/>
            <a:ext cx="800100" cy="1970088"/>
          </a:xfrm>
          <a:prstGeom prst="rect">
            <a:avLst/>
          </a:prstGeom>
          <a:noFill/>
        </p:spPr>
        <p:txBody>
          <a:bodyPr>
            <a:spAutoFit/>
          </a:bodyPr>
          <a:lstStyle>
            <a:defPPr>
              <a:defRPr lang="en-US"/>
            </a:defPPr>
            <a:lvl1pPr algn="r">
              <a:defRPr sz="12200" b="0" i="0">
                <a:solidFill>
                  <a:schemeClr val="accent1"/>
                </a:solidFill>
                <a:latin typeface="Arial"/>
                <a:ea typeface="+mj-ea"/>
                <a:cs typeface="+mj-cs"/>
              </a:defRPr>
            </a:lvl1pPr>
          </a:lstStyle>
          <a:p>
            <a:pPr eaLnBrk="1" fontAlgn="auto" hangingPunct="1">
              <a:spcBef>
                <a:spcPts val="0"/>
              </a:spcBef>
              <a:spcAft>
                <a:spcPts val="0"/>
              </a:spcAft>
              <a:defRPr/>
            </a:pPr>
            <a:r>
              <a:rPr lang="en-US" sz="12200" dirty="0"/>
              <a:t>“</a:t>
            </a:r>
          </a:p>
        </p:txBody>
      </p:sp>
      <p:sp>
        <p:nvSpPr>
          <p:cNvPr id="4" name="TextBox 12">
            <a:extLst>
              <a:ext uri="{FF2B5EF4-FFF2-40B4-BE49-F238E27FC236}">
                <a16:creationId xmlns:a16="http://schemas.microsoft.com/office/drawing/2014/main" id="{113A15D8-DAE0-33D3-324C-5CCF8F60329C}"/>
              </a:ext>
            </a:extLst>
          </p:cNvPr>
          <p:cNvSpPr txBox="1"/>
          <p:nvPr/>
        </p:nvSpPr>
        <p:spPr>
          <a:xfrm>
            <a:off x="9332384" y="2613025"/>
            <a:ext cx="802216" cy="1970088"/>
          </a:xfrm>
          <a:prstGeom prst="rect">
            <a:avLst/>
          </a:prstGeom>
          <a:noFill/>
        </p:spPr>
        <p:txBody>
          <a:bodyPr>
            <a:spAutoFit/>
          </a:bodyPr>
          <a:lstStyle>
            <a:defPPr>
              <a:defRPr lang="en-US"/>
            </a:defPPr>
            <a:lvl1pPr algn="r">
              <a:defRPr sz="12200" b="0" i="0">
                <a:solidFill>
                  <a:schemeClr val="accent1"/>
                </a:solidFill>
                <a:latin typeface="Arial"/>
                <a:ea typeface="+mj-ea"/>
                <a:cs typeface="+mj-cs"/>
              </a:defRPr>
            </a:lvl1pPr>
          </a:lstStyle>
          <a:p>
            <a:pPr eaLnBrk="1" fontAlgn="auto" hangingPunct="1">
              <a:spcBef>
                <a:spcPts val="0"/>
              </a:spcBef>
              <a:spcAft>
                <a:spcPts val="0"/>
              </a:spcAft>
              <a:defRPr/>
            </a:pPr>
            <a:r>
              <a:rPr lang="en-US" sz="12200" dirty="0"/>
              <a:t>”</a:t>
            </a:r>
          </a:p>
        </p:txBody>
      </p:sp>
      <p:sp>
        <p:nvSpPr>
          <p:cNvPr id="2" name="Title 1"/>
          <p:cNvSpPr>
            <a:spLocks noGrp="1"/>
          </p:cNvSpPr>
          <p:nvPr>
            <p:ph type="title"/>
          </p:nvPr>
        </p:nvSpPr>
        <p:spPr>
          <a:xfrm>
            <a:off x="1575213" y="1447801"/>
            <a:ext cx="8001399" cy="2317649"/>
          </a:xfrm>
        </p:spPr>
        <p:txBody>
          <a:bodyPr/>
          <a:lstStyle>
            <a:lvl1pPr>
              <a:defRPr sz="48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a:xfrm>
            <a:off x="1939374" y="3765449"/>
            <a:ext cx="7266495" cy="342174"/>
          </a:xfrm>
        </p:spPr>
        <p:txBody>
          <a:bodyPr>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5256" y="4350657"/>
            <a:ext cx="8827957"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3">
            <a:extLst>
              <a:ext uri="{FF2B5EF4-FFF2-40B4-BE49-F238E27FC236}">
                <a16:creationId xmlns:a16="http://schemas.microsoft.com/office/drawing/2014/main" id="{9BC94438-DA62-6CE0-9BE9-91DE2A073125}"/>
              </a:ext>
            </a:extLst>
          </p:cNvPr>
          <p:cNvSpPr>
            <a:spLocks noGrp="1"/>
          </p:cNvSpPr>
          <p:nvPr>
            <p:ph type="dt" sz="half" idx="14"/>
          </p:nvPr>
        </p:nvSpPr>
        <p:spPr/>
        <p:txBody>
          <a:bodyPr/>
          <a:lstStyle>
            <a:lvl1pPr>
              <a:defRPr/>
            </a:lvl1pPr>
          </a:lstStyle>
          <a:p>
            <a:pPr>
              <a:defRPr/>
            </a:pPr>
            <a:fld id="{D2CEAD30-C1AB-4184-95F7-DBAFFD611A77}" type="datetimeFigureOut">
              <a:rPr lang="es-ES"/>
              <a:pPr>
                <a:defRPr/>
              </a:pPr>
              <a:t>18/10/2023</a:t>
            </a:fld>
            <a:endParaRPr lang="es-ES"/>
          </a:p>
        </p:txBody>
      </p:sp>
      <p:sp>
        <p:nvSpPr>
          <p:cNvPr id="6" name="Footer Placeholder 4">
            <a:extLst>
              <a:ext uri="{FF2B5EF4-FFF2-40B4-BE49-F238E27FC236}">
                <a16:creationId xmlns:a16="http://schemas.microsoft.com/office/drawing/2014/main" id="{7D23810A-9451-A62A-F823-64092CC68013}"/>
              </a:ext>
            </a:extLst>
          </p:cNvPr>
          <p:cNvSpPr>
            <a:spLocks noGrp="1"/>
          </p:cNvSpPr>
          <p:nvPr>
            <p:ph type="ftr" sz="quarter" idx="15"/>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63D6C63F-FEF8-DB0B-9C0D-DAF761425597}"/>
              </a:ext>
            </a:extLst>
          </p:cNvPr>
          <p:cNvSpPr>
            <a:spLocks noGrp="1"/>
          </p:cNvSpPr>
          <p:nvPr>
            <p:ph type="sldNum" sz="quarter" idx="16"/>
          </p:nvPr>
        </p:nvSpPr>
        <p:spPr/>
        <p:txBody>
          <a:bodyPr/>
          <a:lstStyle>
            <a:lvl1pPr>
              <a:defRPr/>
            </a:lvl1pPr>
          </a:lstStyle>
          <a:p>
            <a:pPr>
              <a:defRPr/>
            </a:pPr>
            <a:fld id="{94FD0C2E-F85C-4457-B624-EBBAE145EE7D}" type="slidenum">
              <a:rPr lang="es-ES" altLang="es-ES"/>
              <a:pPr>
                <a:defRPr/>
              </a:pPr>
              <a:t>‹Nº›</a:t>
            </a:fld>
            <a:endParaRPr lang="es-ES" altLang="es-ES"/>
          </a:p>
        </p:txBody>
      </p:sp>
    </p:spTree>
    <p:extLst>
      <p:ext uri="{BB962C8B-B14F-4D97-AF65-F5344CB8AC3E}">
        <p14:creationId xmlns:p14="http://schemas.microsoft.com/office/powerpoint/2010/main" val="856385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5255" y="3124201"/>
            <a:ext cx="8827959"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5256" y="4777381"/>
            <a:ext cx="8827957" cy="860400"/>
          </a:xfrm>
        </p:spPr>
        <p:txBody>
          <a:bodyPr/>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a:extLst>
              <a:ext uri="{FF2B5EF4-FFF2-40B4-BE49-F238E27FC236}">
                <a16:creationId xmlns:a16="http://schemas.microsoft.com/office/drawing/2014/main" id="{722FE353-DD4F-2D77-EF64-A2DB70C41D52}"/>
              </a:ext>
            </a:extLst>
          </p:cNvPr>
          <p:cNvSpPr>
            <a:spLocks noGrp="1"/>
          </p:cNvSpPr>
          <p:nvPr>
            <p:ph type="dt" sz="half" idx="10"/>
          </p:nvPr>
        </p:nvSpPr>
        <p:spPr/>
        <p:txBody>
          <a:bodyPr/>
          <a:lstStyle>
            <a:lvl1pPr>
              <a:defRPr/>
            </a:lvl1pPr>
          </a:lstStyle>
          <a:p>
            <a:pPr>
              <a:defRPr/>
            </a:pPr>
            <a:fld id="{F15B5389-6BE6-4C36-8D48-8177366A21B5}" type="datetimeFigureOut">
              <a:rPr lang="es-ES"/>
              <a:pPr>
                <a:defRPr/>
              </a:pPr>
              <a:t>18/10/2023</a:t>
            </a:fld>
            <a:endParaRPr lang="es-ES"/>
          </a:p>
        </p:txBody>
      </p:sp>
      <p:sp>
        <p:nvSpPr>
          <p:cNvPr id="5" name="Footer Placeholder 4">
            <a:extLst>
              <a:ext uri="{FF2B5EF4-FFF2-40B4-BE49-F238E27FC236}">
                <a16:creationId xmlns:a16="http://schemas.microsoft.com/office/drawing/2014/main" id="{888AB42B-5387-897F-B812-870F1D8A8422}"/>
              </a:ext>
            </a:extLst>
          </p:cNvPr>
          <p:cNvSpPr>
            <a:spLocks noGrp="1"/>
          </p:cNvSpPr>
          <p:nvPr>
            <p:ph type="ftr" sz="quarter" idx="11"/>
          </p:nvPr>
        </p:nvSpPr>
        <p:spPr/>
        <p:txBody>
          <a:bodyPr/>
          <a:lstStyle>
            <a:lvl1pPr>
              <a:defRPr/>
            </a:lvl1pPr>
          </a:lstStyle>
          <a:p>
            <a:pPr>
              <a:defRPr/>
            </a:pPr>
            <a:endParaRPr lang="es-ES"/>
          </a:p>
        </p:txBody>
      </p:sp>
      <p:sp>
        <p:nvSpPr>
          <p:cNvPr id="6" name="Slide Number Placeholder 5">
            <a:extLst>
              <a:ext uri="{FF2B5EF4-FFF2-40B4-BE49-F238E27FC236}">
                <a16:creationId xmlns:a16="http://schemas.microsoft.com/office/drawing/2014/main" id="{2CC0B201-EE1E-D75D-5D8B-DA8DCD146E88}"/>
              </a:ext>
            </a:extLst>
          </p:cNvPr>
          <p:cNvSpPr>
            <a:spLocks noGrp="1"/>
          </p:cNvSpPr>
          <p:nvPr>
            <p:ph type="sldNum" sz="quarter" idx="12"/>
          </p:nvPr>
        </p:nvSpPr>
        <p:spPr/>
        <p:txBody>
          <a:bodyPr/>
          <a:lstStyle>
            <a:lvl1pPr>
              <a:defRPr/>
            </a:lvl1pPr>
          </a:lstStyle>
          <a:p>
            <a:pPr>
              <a:defRPr/>
            </a:pPr>
            <a:fld id="{19A732BF-B0DA-4F00-84B5-E7CB80E39F24}" type="slidenum">
              <a:rPr lang="es-ES" altLang="es-ES"/>
              <a:pPr>
                <a:defRPr/>
              </a:pPr>
              <a:t>‹Nº›</a:t>
            </a:fld>
            <a:endParaRPr lang="es-ES" altLang="es-ES"/>
          </a:p>
        </p:txBody>
      </p:sp>
    </p:spTree>
    <p:extLst>
      <p:ext uri="{BB962C8B-B14F-4D97-AF65-F5344CB8AC3E}">
        <p14:creationId xmlns:p14="http://schemas.microsoft.com/office/powerpoint/2010/main" val="3914331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cxnSp>
        <p:nvCxnSpPr>
          <p:cNvPr id="4" name="Straight Connector 16">
            <a:extLst>
              <a:ext uri="{FF2B5EF4-FFF2-40B4-BE49-F238E27FC236}">
                <a16:creationId xmlns:a16="http://schemas.microsoft.com/office/drawing/2014/main" id="{7BE3992C-07CF-0FC1-ADE6-71BD7E93C2DF}"/>
              </a:ext>
            </a:extLst>
          </p:cNvPr>
          <p:cNvCxnSpPr/>
          <p:nvPr/>
        </p:nvCxnSpPr>
        <p:spPr>
          <a:xfrm>
            <a:off x="3727451"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17">
            <a:extLst>
              <a:ext uri="{FF2B5EF4-FFF2-40B4-BE49-F238E27FC236}">
                <a16:creationId xmlns:a16="http://schemas.microsoft.com/office/drawing/2014/main" id="{FC6D90E0-134D-8568-50C0-D21E957BA915}"/>
              </a:ext>
            </a:extLst>
          </p:cNvPr>
          <p:cNvCxnSpPr/>
          <p:nvPr/>
        </p:nvCxnSpPr>
        <p:spPr>
          <a:xfrm>
            <a:off x="6963833" y="2133601"/>
            <a:ext cx="0" cy="396716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3113" y="1981200"/>
            <a:ext cx="294763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633" y="2667000"/>
            <a:ext cx="2928112"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4672" y="1981200"/>
            <a:ext cx="293700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4116" y="2667000"/>
            <a:ext cx="2947561"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6556" y="1981200"/>
            <a:ext cx="293287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6556" y="2667000"/>
            <a:ext cx="2932877"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3">
            <a:extLst>
              <a:ext uri="{FF2B5EF4-FFF2-40B4-BE49-F238E27FC236}">
                <a16:creationId xmlns:a16="http://schemas.microsoft.com/office/drawing/2014/main" id="{6B5BFF58-A2A4-7EAA-8B67-E6BCF6EBC6B4}"/>
              </a:ext>
            </a:extLst>
          </p:cNvPr>
          <p:cNvSpPr>
            <a:spLocks noGrp="1"/>
          </p:cNvSpPr>
          <p:nvPr>
            <p:ph type="dt" sz="half" idx="18"/>
          </p:nvPr>
        </p:nvSpPr>
        <p:spPr/>
        <p:txBody>
          <a:bodyPr/>
          <a:lstStyle>
            <a:lvl1pPr>
              <a:defRPr/>
            </a:lvl1pPr>
          </a:lstStyle>
          <a:p>
            <a:pPr>
              <a:defRPr/>
            </a:pPr>
            <a:fld id="{09471EA2-91AB-4901-8ED2-68D6DE0FEE7B}" type="datetimeFigureOut">
              <a:rPr lang="es-ES"/>
              <a:pPr>
                <a:defRPr/>
              </a:pPr>
              <a:t>18/10/2023</a:t>
            </a:fld>
            <a:endParaRPr lang="es-ES"/>
          </a:p>
        </p:txBody>
      </p:sp>
      <p:sp>
        <p:nvSpPr>
          <p:cNvPr id="8" name="Footer Placeholder 4">
            <a:extLst>
              <a:ext uri="{FF2B5EF4-FFF2-40B4-BE49-F238E27FC236}">
                <a16:creationId xmlns:a16="http://schemas.microsoft.com/office/drawing/2014/main" id="{D6AC909A-31B7-364D-4D94-77A37721BCB7}"/>
              </a:ext>
            </a:extLst>
          </p:cNvPr>
          <p:cNvSpPr>
            <a:spLocks noGrp="1"/>
          </p:cNvSpPr>
          <p:nvPr>
            <p:ph type="ftr" sz="quarter" idx="19"/>
          </p:nvPr>
        </p:nvSpPr>
        <p:spPr/>
        <p:txBody>
          <a:bodyPr/>
          <a:lstStyle>
            <a:lvl1pPr>
              <a:defRPr/>
            </a:lvl1pPr>
          </a:lstStyle>
          <a:p>
            <a:pPr>
              <a:defRPr/>
            </a:pPr>
            <a:endParaRPr lang="es-ES"/>
          </a:p>
        </p:txBody>
      </p:sp>
      <p:sp>
        <p:nvSpPr>
          <p:cNvPr id="9" name="Slide Number Placeholder 5">
            <a:extLst>
              <a:ext uri="{FF2B5EF4-FFF2-40B4-BE49-F238E27FC236}">
                <a16:creationId xmlns:a16="http://schemas.microsoft.com/office/drawing/2014/main" id="{1B3FF9FC-FFB2-C8F0-21AA-E947BB594C1E}"/>
              </a:ext>
            </a:extLst>
          </p:cNvPr>
          <p:cNvSpPr>
            <a:spLocks noGrp="1"/>
          </p:cNvSpPr>
          <p:nvPr>
            <p:ph type="sldNum" sz="quarter" idx="20"/>
          </p:nvPr>
        </p:nvSpPr>
        <p:spPr/>
        <p:txBody>
          <a:bodyPr/>
          <a:lstStyle>
            <a:lvl1pPr>
              <a:defRPr/>
            </a:lvl1pPr>
          </a:lstStyle>
          <a:p>
            <a:pPr>
              <a:defRPr/>
            </a:pPr>
            <a:fld id="{27381158-0C52-44AD-B3F9-751872C42590}" type="slidenum">
              <a:rPr lang="es-ES" altLang="es-ES"/>
              <a:pPr>
                <a:defRPr/>
              </a:pPr>
              <a:t>‹Nº›</a:t>
            </a:fld>
            <a:endParaRPr lang="es-ES" altLang="es-ES"/>
          </a:p>
        </p:txBody>
      </p:sp>
    </p:spTree>
    <p:extLst>
      <p:ext uri="{BB962C8B-B14F-4D97-AF65-F5344CB8AC3E}">
        <p14:creationId xmlns:p14="http://schemas.microsoft.com/office/powerpoint/2010/main" val="486781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cxnSp>
        <p:nvCxnSpPr>
          <p:cNvPr id="4" name="Straight Connector 16">
            <a:extLst>
              <a:ext uri="{FF2B5EF4-FFF2-40B4-BE49-F238E27FC236}">
                <a16:creationId xmlns:a16="http://schemas.microsoft.com/office/drawing/2014/main" id="{C05B547A-36CF-23EE-86AC-1FFBBDACFA72}"/>
              </a:ext>
            </a:extLst>
          </p:cNvPr>
          <p:cNvCxnSpPr/>
          <p:nvPr/>
        </p:nvCxnSpPr>
        <p:spPr>
          <a:xfrm>
            <a:off x="3727451"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17">
            <a:extLst>
              <a:ext uri="{FF2B5EF4-FFF2-40B4-BE49-F238E27FC236}">
                <a16:creationId xmlns:a16="http://schemas.microsoft.com/office/drawing/2014/main" id="{93822E05-307B-3645-C967-06C4740B787F}"/>
              </a:ext>
            </a:extLst>
          </p:cNvPr>
          <p:cNvCxnSpPr/>
          <p:nvPr/>
        </p:nvCxnSpPr>
        <p:spPr>
          <a:xfrm>
            <a:off x="6963833" y="2133601"/>
            <a:ext cx="0" cy="396716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633" y="4250949"/>
            <a:ext cx="294081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633" y="2209800"/>
            <a:ext cx="2940816"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noProof="0"/>
              <a:t>Haga clic en el icono para agregar una imagen</a:t>
            </a:r>
            <a:endParaRPr lang="en-US" noProof="0" dirty="0"/>
          </a:p>
        </p:txBody>
      </p:sp>
      <p:sp>
        <p:nvSpPr>
          <p:cNvPr id="22" name="Text Placeholder 3"/>
          <p:cNvSpPr>
            <a:spLocks noGrp="1"/>
          </p:cNvSpPr>
          <p:nvPr>
            <p:ph type="body" sz="half" idx="18"/>
          </p:nvPr>
        </p:nvSpPr>
        <p:spPr>
          <a:xfrm>
            <a:off x="652633" y="4827213"/>
            <a:ext cx="2940816"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90389" y="4250949"/>
            <a:ext cx="293128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90388" y="2209800"/>
            <a:ext cx="2931288"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noProof="0"/>
              <a:t>Haga clic en el icono para agregar una imagen</a:t>
            </a:r>
            <a:endParaRPr lang="en-US" noProof="0" dirty="0"/>
          </a:p>
        </p:txBody>
      </p:sp>
      <p:sp>
        <p:nvSpPr>
          <p:cNvPr id="23" name="Text Placeholder 3"/>
          <p:cNvSpPr>
            <a:spLocks noGrp="1"/>
          </p:cNvSpPr>
          <p:nvPr>
            <p:ph type="body" sz="half" idx="19"/>
          </p:nvPr>
        </p:nvSpPr>
        <p:spPr>
          <a:xfrm>
            <a:off x="3889035" y="4827212"/>
            <a:ext cx="2935171"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6556" y="4250949"/>
            <a:ext cx="293287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6555" y="2209800"/>
            <a:ext cx="2932877"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noProof="0"/>
              <a:t>Haga clic en el icono para agregar una imagen</a:t>
            </a:r>
            <a:endParaRPr lang="en-US" noProof="0" dirty="0"/>
          </a:p>
        </p:txBody>
      </p:sp>
      <p:sp>
        <p:nvSpPr>
          <p:cNvPr id="24" name="Text Placeholder 3"/>
          <p:cNvSpPr>
            <a:spLocks noGrp="1"/>
          </p:cNvSpPr>
          <p:nvPr>
            <p:ph type="body" sz="half" idx="20"/>
          </p:nvPr>
        </p:nvSpPr>
        <p:spPr>
          <a:xfrm>
            <a:off x="7126433" y="4827210"/>
            <a:ext cx="2936761"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3">
            <a:extLst>
              <a:ext uri="{FF2B5EF4-FFF2-40B4-BE49-F238E27FC236}">
                <a16:creationId xmlns:a16="http://schemas.microsoft.com/office/drawing/2014/main" id="{88C9CCFD-5C9A-EBBB-885F-1BD9F4E5AFF8}"/>
              </a:ext>
            </a:extLst>
          </p:cNvPr>
          <p:cNvSpPr>
            <a:spLocks noGrp="1"/>
          </p:cNvSpPr>
          <p:nvPr>
            <p:ph type="dt" sz="half" idx="23"/>
          </p:nvPr>
        </p:nvSpPr>
        <p:spPr/>
        <p:txBody>
          <a:bodyPr/>
          <a:lstStyle>
            <a:lvl1pPr>
              <a:defRPr/>
            </a:lvl1pPr>
          </a:lstStyle>
          <a:p>
            <a:pPr>
              <a:defRPr/>
            </a:pPr>
            <a:fld id="{36AFA481-6155-45D1-BE6B-CAC2539330AF}" type="datetimeFigureOut">
              <a:rPr lang="es-ES"/>
              <a:pPr>
                <a:defRPr/>
              </a:pPr>
              <a:t>18/10/2023</a:t>
            </a:fld>
            <a:endParaRPr lang="es-ES"/>
          </a:p>
        </p:txBody>
      </p:sp>
      <p:sp>
        <p:nvSpPr>
          <p:cNvPr id="8" name="Footer Placeholder 4">
            <a:extLst>
              <a:ext uri="{FF2B5EF4-FFF2-40B4-BE49-F238E27FC236}">
                <a16:creationId xmlns:a16="http://schemas.microsoft.com/office/drawing/2014/main" id="{01E4F0B8-04DC-FB27-B327-7C9EC816C516}"/>
              </a:ext>
            </a:extLst>
          </p:cNvPr>
          <p:cNvSpPr>
            <a:spLocks noGrp="1"/>
          </p:cNvSpPr>
          <p:nvPr>
            <p:ph type="ftr" sz="quarter" idx="24"/>
          </p:nvPr>
        </p:nvSpPr>
        <p:spPr/>
        <p:txBody>
          <a:bodyPr/>
          <a:lstStyle>
            <a:lvl1pPr>
              <a:defRPr/>
            </a:lvl1pPr>
          </a:lstStyle>
          <a:p>
            <a:pPr>
              <a:defRPr/>
            </a:pPr>
            <a:endParaRPr lang="es-ES"/>
          </a:p>
        </p:txBody>
      </p:sp>
      <p:sp>
        <p:nvSpPr>
          <p:cNvPr id="9" name="Slide Number Placeholder 5">
            <a:extLst>
              <a:ext uri="{FF2B5EF4-FFF2-40B4-BE49-F238E27FC236}">
                <a16:creationId xmlns:a16="http://schemas.microsoft.com/office/drawing/2014/main" id="{7729E157-6C88-D172-1EDF-B345D22B2C9B}"/>
              </a:ext>
            </a:extLst>
          </p:cNvPr>
          <p:cNvSpPr>
            <a:spLocks noGrp="1"/>
          </p:cNvSpPr>
          <p:nvPr>
            <p:ph type="sldNum" sz="quarter" idx="25"/>
          </p:nvPr>
        </p:nvSpPr>
        <p:spPr/>
        <p:txBody>
          <a:bodyPr/>
          <a:lstStyle>
            <a:lvl1pPr>
              <a:defRPr/>
            </a:lvl1pPr>
          </a:lstStyle>
          <a:p>
            <a:pPr>
              <a:defRPr/>
            </a:pPr>
            <a:fld id="{743904D3-E8BD-43EF-A5D5-6D2FBA0B9F74}" type="slidenum">
              <a:rPr lang="es-ES" altLang="es-ES"/>
              <a:pPr>
                <a:defRPr/>
              </a:pPr>
              <a:t>‹Nº›</a:t>
            </a:fld>
            <a:endParaRPr lang="es-ES" altLang="es-ES"/>
          </a:p>
        </p:txBody>
      </p:sp>
    </p:spTree>
    <p:extLst>
      <p:ext uri="{BB962C8B-B14F-4D97-AF65-F5344CB8AC3E}">
        <p14:creationId xmlns:p14="http://schemas.microsoft.com/office/powerpoint/2010/main" val="2510628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6FF1DA33-6A77-E131-51A2-643F7963822C}"/>
              </a:ext>
            </a:extLst>
          </p:cNvPr>
          <p:cNvSpPr>
            <a:spLocks noGrp="1"/>
          </p:cNvSpPr>
          <p:nvPr>
            <p:ph type="dt" sz="half" idx="10"/>
          </p:nvPr>
        </p:nvSpPr>
        <p:spPr/>
        <p:txBody>
          <a:bodyPr/>
          <a:lstStyle>
            <a:lvl1pPr>
              <a:defRPr/>
            </a:lvl1pPr>
          </a:lstStyle>
          <a:p>
            <a:pPr>
              <a:defRPr/>
            </a:pPr>
            <a:fld id="{7B9454D2-2203-4119-913B-1D2860E07991}" type="datetimeFigureOut">
              <a:rPr lang="es-ES"/>
              <a:pPr>
                <a:defRPr/>
              </a:pPr>
              <a:t>18/10/2023</a:t>
            </a:fld>
            <a:endParaRPr lang="es-ES"/>
          </a:p>
        </p:txBody>
      </p:sp>
      <p:sp>
        <p:nvSpPr>
          <p:cNvPr id="5" name="Footer Placeholder 4">
            <a:extLst>
              <a:ext uri="{FF2B5EF4-FFF2-40B4-BE49-F238E27FC236}">
                <a16:creationId xmlns:a16="http://schemas.microsoft.com/office/drawing/2014/main" id="{8970CF42-14F0-0A89-AD9B-4929E98346CB}"/>
              </a:ext>
            </a:extLst>
          </p:cNvPr>
          <p:cNvSpPr>
            <a:spLocks noGrp="1"/>
          </p:cNvSpPr>
          <p:nvPr>
            <p:ph type="ftr" sz="quarter" idx="11"/>
          </p:nvPr>
        </p:nvSpPr>
        <p:spPr/>
        <p:txBody>
          <a:bodyPr/>
          <a:lstStyle>
            <a:lvl1pPr>
              <a:defRPr/>
            </a:lvl1pPr>
          </a:lstStyle>
          <a:p>
            <a:pPr>
              <a:defRPr/>
            </a:pPr>
            <a:endParaRPr lang="es-ES"/>
          </a:p>
        </p:txBody>
      </p:sp>
      <p:sp>
        <p:nvSpPr>
          <p:cNvPr id="6" name="Slide Number Placeholder 5">
            <a:extLst>
              <a:ext uri="{FF2B5EF4-FFF2-40B4-BE49-F238E27FC236}">
                <a16:creationId xmlns:a16="http://schemas.microsoft.com/office/drawing/2014/main" id="{9B8B09C9-34F0-26AA-CDE3-D7BF3D47C13F}"/>
              </a:ext>
            </a:extLst>
          </p:cNvPr>
          <p:cNvSpPr>
            <a:spLocks noGrp="1"/>
          </p:cNvSpPr>
          <p:nvPr>
            <p:ph type="sldNum" sz="quarter" idx="12"/>
          </p:nvPr>
        </p:nvSpPr>
        <p:spPr/>
        <p:txBody>
          <a:bodyPr/>
          <a:lstStyle>
            <a:lvl1pPr>
              <a:defRPr/>
            </a:lvl1pPr>
          </a:lstStyle>
          <a:p>
            <a:pPr>
              <a:defRPr/>
            </a:pPr>
            <a:fld id="{C8B9A3A2-DBFD-49CA-8B01-7A3DB176C598}" type="slidenum">
              <a:rPr lang="es-ES" altLang="es-ES"/>
              <a:pPr>
                <a:defRPr/>
              </a:pPr>
              <a:t>‹Nº›</a:t>
            </a:fld>
            <a:endParaRPr lang="es-ES" altLang="es-ES"/>
          </a:p>
        </p:txBody>
      </p:sp>
    </p:spTree>
    <p:extLst>
      <p:ext uri="{BB962C8B-B14F-4D97-AF65-F5344CB8AC3E}">
        <p14:creationId xmlns:p14="http://schemas.microsoft.com/office/powerpoint/2010/main" val="3275061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6377" y="430215"/>
            <a:ext cx="1753057" cy="5826125"/>
          </a:xfrm>
        </p:spPr>
        <p:txBody>
          <a:bodyPr vert="eaVert" anchor="b"/>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633" y="773205"/>
            <a:ext cx="7425083" cy="54831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C6D8B527-44FB-09E4-B8E4-FF1E1C1D30F0}"/>
              </a:ext>
            </a:extLst>
          </p:cNvPr>
          <p:cNvSpPr>
            <a:spLocks noGrp="1"/>
          </p:cNvSpPr>
          <p:nvPr>
            <p:ph type="dt" sz="half" idx="10"/>
          </p:nvPr>
        </p:nvSpPr>
        <p:spPr/>
        <p:txBody>
          <a:bodyPr/>
          <a:lstStyle>
            <a:lvl1pPr>
              <a:defRPr/>
            </a:lvl1pPr>
          </a:lstStyle>
          <a:p>
            <a:pPr>
              <a:defRPr/>
            </a:pPr>
            <a:fld id="{BAC79D8F-6317-46DC-90EF-81198F4FD007}" type="datetimeFigureOut">
              <a:rPr lang="es-ES"/>
              <a:pPr>
                <a:defRPr/>
              </a:pPr>
              <a:t>18/10/2023</a:t>
            </a:fld>
            <a:endParaRPr lang="es-ES"/>
          </a:p>
        </p:txBody>
      </p:sp>
      <p:sp>
        <p:nvSpPr>
          <p:cNvPr id="5" name="Footer Placeholder 4">
            <a:extLst>
              <a:ext uri="{FF2B5EF4-FFF2-40B4-BE49-F238E27FC236}">
                <a16:creationId xmlns:a16="http://schemas.microsoft.com/office/drawing/2014/main" id="{44DA3386-3F30-EBC1-0CA9-636773E1A647}"/>
              </a:ext>
            </a:extLst>
          </p:cNvPr>
          <p:cNvSpPr>
            <a:spLocks noGrp="1"/>
          </p:cNvSpPr>
          <p:nvPr>
            <p:ph type="ftr" sz="quarter" idx="11"/>
          </p:nvPr>
        </p:nvSpPr>
        <p:spPr/>
        <p:txBody>
          <a:bodyPr/>
          <a:lstStyle>
            <a:lvl1pPr>
              <a:defRPr/>
            </a:lvl1pPr>
          </a:lstStyle>
          <a:p>
            <a:pPr>
              <a:defRPr/>
            </a:pPr>
            <a:endParaRPr lang="es-ES"/>
          </a:p>
        </p:txBody>
      </p:sp>
      <p:sp>
        <p:nvSpPr>
          <p:cNvPr id="6" name="Slide Number Placeholder 5">
            <a:extLst>
              <a:ext uri="{FF2B5EF4-FFF2-40B4-BE49-F238E27FC236}">
                <a16:creationId xmlns:a16="http://schemas.microsoft.com/office/drawing/2014/main" id="{3760017D-BF58-5BCA-62F5-08F6EE896F1E}"/>
              </a:ext>
            </a:extLst>
          </p:cNvPr>
          <p:cNvSpPr>
            <a:spLocks noGrp="1"/>
          </p:cNvSpPr>
          <p:nvPr>
            <p:ph type="sldNum" sz="quarter" idx="12"/>
          </p:nvPr>
        </p:nvSpPr>
        <p:spPr/>
        <p:txBody>
          <a:bodyPr/>
          <a:lstStyle>
            <a:lvl1pPr>
              <a:defRPr/>
            </a:lvl1pPr>
          </a:lstStyle>
          <a:p>
            <a:pPr>
              <a:defRPr/>
            </a:pPr>
            <a:fld id="{B9D7560C-0253-4EB5-9458-6F68E7B761C8}" type="slidenum">
              <a:rPr lang="es-ES" altLang="es-ES"/>
              <a:pPr>
                <a:defRPr/>
              </a:pPr>
              <a:t>‹Nº›</a:t>
            </a:fld>
            <a:endParaRPr lang="es-ES" altLang="es-ES"/>
          </a:p>
        </p:txBody>
      </p:sp>
    </p:spTree>
    <p:extLst>
      <p:ext uri="{BB962C8B-B14F-4D97-AF65-F5344CB8AC3E}">
        <p14:creationId xmlns:p14="http://schemas.microsoft.com/office/powerpoint/2010/main" val="3478215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a:extLst>
              <a:ext uri="{FF2B5EF4-FFF2-40B4-BE49-F238E27FC236}">
                <a16:creationId xmlns:a16="http://schemas.microsoft.com/office/drawing/2014/main" id="{314074A4-2AED-274D-6CBA-0BCFE3250CE0}"/>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3" name="Holder 3">
            <a:extLst>
              <a:ext uri="{FF2B5EF4-FFF2-40B4-BE49-F238E27FC236}">
                <a16:creationId xmlns:a16="http://schemas.microsoft.com/office/drawing/2014/main" id="{27C5ACCC-8A85-041A-18CE-2D4D55798505}"/>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9D17B904-83E4-4272-A0E8-3F8CB6F4416B}" type="datetimeFigureOut">
              <a:rPr lang="en-US"/>
              <a:pPr>
                <a:defRPr/>
              </a:pPr>
              <a:t>10/18/2023</a:t>
            </a:fld>
            <a:endParaRPr lang="en-US"/>
          </a:p>
        </p:txBody>
      </p:sp>
      <p:sp>
        <p:nvSpPr>
          <p:cNvPr id="4" name="Holder 4">
            <a:extLst>
              <a:ext uri="{FF2B5EF4-FFF2-40B4-BE49-F238E27FC236}">
                <a16:creationId xmlns:a16="http://schemas.microsoft.com/office/drawing/2014/main" id="{CF4A79D0-974B-2C7B-561C-722943FD4FD8}"/>
              </a:ext>
            </a:extLst>
          </p:cNvPr>
          <p:cNvSpPr>
            <a:spLocks noGrp="1"/>
          </p:cNvSpPr>
          <p:nvPr>
            <p:ph type="sldNum" sz="quarter" idx="12"/>
          </p:nvPr>
        </p:nvSpPr>
        <p:spPr/>
        <p:txBody>
          <a:bodyPr lIns="0" tIns="0" rIns="0" bIns="0"/>
          <a:lstStyle>
            <a:lvl1pPr algn="r">
              <a:defRPr>
                <a:solidFill>
                  <a:schemeClr val="tx1">
                    <a:tint val="75000"/>
                  </a:schemeClr>
                </a:solidFill>
              </a:defRPr>
            </a:lvl1pPr>
          </a:lstStyle>
          <a:p>
            <a:pPr>
              <a:defRPr/>
            </a:pPr>
            <a:fld id="{0022EA22-1FFD-4404-AF54-0994986D05AE}" type="slidenum">
              <a:rPr/>
              <a:pPr>
                <a:defRPr/>
              </a:pPr>
              <a:t>‹Nº›</a:t>
            </a:fld>
            <a:endParaRPr/>
          </a:p>
        </p:txBody>
      </p:sp>
    </p:spTree>
    <p:extLst>
      <p:ext uri="{BB962C8B-B14F-4D97-AF65-F5344CB8AC3E}">
        <p14:creationId xmlns:p14="http://schemas.microsoft.com/office/powerpoint/2010/main" val="4078513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pic>
        <p:nvPicPr>
          <p:cNvPr id="5" name="bg object 16">
            <a:extLst>
              <a:ext uri="{FF2B5EF4-FFF2-40B4-BE49-F238E27FC236}">
                <a16:creationId xmlns:a16="http://schemas.microsoft.com/office/drawing/2014/main" id="{45CB433F-D1C1-2B4F-E5D6-DC04DAE32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1" y="3516314"/>
            <a:ext cx="40428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g object 17">
            <a:extLst>
              <a:ext uri="{FF2B5EF4-FFF2-40B4-BE49-F238E27FC236}">
                <a16:creationId xmlns:a16="http://schemas.microsoft.com/office/drawing/2014/main" id="{F6C00ECC-8463-C266-D22C-F6288FB46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818" y="588964"/>
            <a:ext cx="3890433"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g object 18">
            <a:extLst>
              <a:ext uri="{FF2B5EF4-FFF2-40B4-BE49-F238E27FC236}">
                <a16:creationId xmlns:a16="http://schemas.microsoft.com/office/drawing/2014/main" id="{6E49AD6E-F48A-60EC-E3AA-233BCAED0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251" y="569914"/>
            <a:ext cx="3932767"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title"/>
          </p:nvPr>
        </p:nvSpPr>
        <p:spPr/>
        <p:txBody>
          <a:bodyPr lIns="0" tIns="0" rIns="0" bIns="0"/>
          <a:lstStyle>
            <a:lvl1pPr>
              <a:defRPr sz="1350" b="0" i="0">
                <a:solidFill>
                  <a:schemeClr val="tx1"/>
                </a:solidFill>
                <a:latin typeface="Verdana"/>
                <a:cs typeface="Verdana"/>
              </a:defRPr>
            </a:lvl1pPr>
          </a:lstStyle>
          <a:p>
            <a:endParaRPr/>
          </a:p>
        </p:txBody>
      </p:sp>
      <p:sp>
        <p:nvSpPr>
          <p:cNvPr id="3" name="Holder 3"/>
          <p:cNvSpPr>
            <a:spLocks noGrp="1"/>
          </p:cNvSpPr>
          <p:nvPr>
            <p:ph sz="half" idx="2"/>
          </p:nvPr>
        </p:nvSpPr>
        <p:spPr>
          <a:xfrm>
            <a:off x="609600" y="1577340"/>
            <a:ext cx="5303520" cy="307777"/>
          </a:xfrm>
          <a:prstGeom prst="rect">
            <a:avLst/>
          </a:prstGeom>
        </p:spPr>
        <p:txBody>
          <a:bodyPr lIns="0" tIns="0" rIns="0" bIns="0">
            <a:spAutoFit/>
          </a:bodyPr>
          <a:lstStyle>
            <a:lvl1pPr>
              <a:defRPr/>
            </a:lvl1pPr>
          </a:lstStyle>
          <a:p>
            <a:endParaRPr/>
          </a:p>
        </p:txBody>
      </p:sp>
      <p:sp>
        <p:nvSpPr>
          <p:cNvPr id="4" name="Holder 4"/>
          <p:cNvSpPr>
            <a:spLocks noGrp="1"/>
          </p:cNvSpPr>
          <p:nvPr>
            <p:ph sz="half" idx="3"/>
          </p:nvPr>
        </p:nvSpPr>
        <p:spPr>
          <a:xfrm>
            <a:off x="6278880" y="1577340"/>
            <a:ext cx="5303520" cy="307777"/>
          </a:xfrm>
          <a:prstGeom prst="rect">
            <a:avLst/>
          </a:prstGeom>
        </p:spPr>
        <p:txBody>
          <a:bodyPr lIns="0" tIns="0" rIns="0" bIns="0">
            <a:spAutoFit/>
          </a:bodyPr>
          <a:lstStyle>
            <a:lvl1pPr>
              <a:defRPr/>
            </a:lvl1pPr>
          </a:lstStyle>
          <a:p>
            <a:endParaRPr/>
          </a:p>
        </p:txBody>
      </p:sp>
      <p:sp>
        <p:nvSpPr>
          <p:cNvPr id="8" name="Holder 5">
            <a:extLst>
              <a:ext uri="{FF2B5EF4-FFF2-40B4-BE49-F238E27FC236}">
                <a16:creationId xmlns:a16="http://schemas.microsoft.com/office/drawing/2014/main" id="{C9195840-7445-CF55-EA6B-98C471A4561C}"/>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9" name="Holder 6">
            <a:extLst>
              <a:ext uri="{FF2B5EF4-FFF2-40B4-BE49-F238E27FC236}">
                <a16:creationId xmlns:a16="http://schemas.microsoft.com/office/drawing/2014/main" id="{FFFEDEB5-031C-6F86-D5D9-C6FD4D21B261}"/>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159C6D1F-A7D1-42B7-946F-27F161DF3DB1}" type="datetimeFigureOut">
              <a:rPr lang="en-US"/>
              <a:pPr>
                <a:defRPr/>
              </a:pPr>
              <a:t>10/18/2023</a:t>
            </a:fld>
            <a:endParaRPr lang="en-US"/>
          </a:p>
        </p:txBody>
      </p:sp>
      <p:sp>
        <p:nvSpPr>
          <p:cNvPr id="10" name="Holder 7">
            <a:extLst>
              <a:ext uri="{FF2B5EF4-FFF2-40B4-BE49-F238E27FC236}">
                <a16:creationId xmlns:a16="http://schemas.microsoft.com/office/drawing/2014/main" id="{9FE23607-A767-D9BA-67D3-3E1E45423493}"/>
              </a:ext>
            </a:extLst>
          </p:cNvPr>
          <p:cNvSpPr>
            <a:spLocks noGrp="1"/>
          </p:cNvSpPr>
          <p:nvPr>
            <p:ph type="sldNum" sz="quarter" idx="12"/>
          </p:nvPr>
        </p:nvSpPr>
        <p:spPr/>
        <p:txBody>
          <a:bodyPr lIns="0" tIns="0" rIns="0" bIns="0"/>
          <a:lstStyle>
            <a:lvl1pPr algn="r">
              <a:defRPr>
                <a:solidFill>
                  <a:schemeClr val="tx1">
                    <a:tint val="75000"/>
                  </a:schemeClr>
                </a:solidFill>
              </a:defRPr>
            </a:lvl1pPr>
          </a:lstStyle>
          <a:p>
            <a:pPr>
              <a:defRPr/>
            </a:pPr>
            <a:fld id="{A0CAF34B-57C1-4733-9683-320352D87B27}" type="slidenum">
              <a:rPr/>
              <a:pPr>
                <a:defRPr/>
              </a:pPr>
              <a:t>‹Nº›</a:t>
            </a:fld>
            <a:endParaRPr/>
          </a:p>
        </p:txBody>
      </p:sp>
    </p:spTree>
    <p:extLst>
      <p:ext uri="{BB962C8B-B14F-4D97-AF65-F5344CB8AC3E}">
        <p14:creationId xmlns:p14="http://schemas.microsoft.com/office/powerpoint/2010/main" val="1532931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D69AA651-0D9A-E076-C8C0-C19E4B0BD40D}"/>
              </a:ext>
            </a:extLst>
          </p:cNvPr>
          <p:cNvSpPr>
            <a:spLocks noGrp="1"/>
          </p:cNvSpPr>
          <p:nvPr>
            <p:ph type="dt" sz="half" idx="10"/>
          </p:nvPr>
        </p:nvSpPr>
        <p:spPr/>
        <p:txBody>
          <a:bodyPr/>
          <a:lstStyle>
            <a:lvl1pPr>
              <a:defRPr/>
            </a:lvl1pPr>
          </a:lstStyle>
          <a:p>
            <a:pPr>
              <a:defRPr/>
            </a:pPr>
            <a:fld id="{2F3E6C0A-E39E-4C91-9009-C6A7E2253865}" type="datetimeFigureOut">
              <a:rPr lang="es-ES"/>
              <a:pPr>
                <a:defRPr/>
              </a:pPr>
              <a:t>18/10/2023</a:t>
            </a:fld>
            <a:endParaRPr lang="es-ES"/>
          </a:p>
        </p:txBody>
      </p:sp>
      <p:sp>
        <p:nvSpPr>
          <p:cNvPr id="5" name="Footer Placeholder 4">
            <a:extLst>
              <a:ext uri="{FF2B5EF4-FFF2-40B4-BE49-F238E27FC236}">
                <a16:creationId xmlns:a16="http://schemas.microsoft.com/office/drawing/2014/main" id="{C5B3423C-AE08-D753-631D-D7D2EE5E882E}"/>
              </a:ext>
            </a:extLst>
          </p:cNvPr>
          <p:cNvSpPr>
            <a:spLocks noGrp="1"/>
          </p:cNvSpPr>
          <p:nvPr>
            <p:ph type="ftr" sz="quarter" idx="11"/>
          </p:nvPr>
        </p:nvSpPr>
        <p:spPr/>
        <p:txBody>
          <a:bodyPr/>
          <a:lstStyle>
            <a:lvl1pPr>
              <a:defRPr/>
            </a:lvl1pPr>
          </a:lstStyle>
          <a:p>
            <a:pPr>
              <a:defRPr/>
            </a:pPr>
            <a:endParaRPr lang="es-ES"/>
          </a:p>
        </p:txBody>
      </p:sp>
      <p:sp>
        <p:nvSpPr>
          <p:cNvPr id="6" name="Slide Number Placeholder 5">
            <a:extLst>
              <a:ext uri="{FF2B5EF4-FFF2-40B4-BE49-F238E27FC236}">
                <a16:creationId xmlns:a16="http://schemas.microsoft.com/office/drawing/2014/main" id="{9F9513AE-6945-0C34-3EE2-BE56A098B112}"/>
              </a:ext>
            </a:extLst>
          </p:cNvPr>
          <p:cNvSpPr>
            <a:spLocks noGrp="1"/>
          </p:cNvSpPr>
          <p:nvPr>
            <p:ph type="sldNum" sz="quarter" idx="12"/>
          </p:nvPr>
        </p:nvSpPr>
        <p:spPr/>
        <p:txBody>
          <a:bodyPr/>
          <a:lstStyle>
            <a:lvl1pPr>
              <a:defRPr/>
            </a:lvl1pPr>
          </a:lstStyle>
          <a:p>
            <a:pPr>
              <a:defRPr/>
            </a:pPr>
            <a:fld id="{1A52B895-0BBC-4844-A3CD-D8475BC1F9A2}" type="slidenum">
              <a:rPr lang="es-ES" altLang="es-ES"/>
              <a:pPr>
                <a:defRPr/>
              </a:pPr>
              <a:t>‹Nº›</a:t>
            </a:fld>
            <a:endParaRPr lang="es-ES" altLang="es-ES"/>
          </a:p>
        </p:txBody>
      </p:sp>
    </p:spTree>
    <p:extLst>
      <p:ext uri="{BB962C8B-B14F-4D97-AF65-F5344CB8AC3E}">
        <p14:creationId xmlns:p14="http://schemas.microsoft.com/office/powerpoint/2010/main" val="3991259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pic>
        <p:nvPicPr>
          <p:cNvPr id="3" name="bg object 16">
            <a:extLst>
              <a:ext uri="{FF2B5EF4-FFF2-40B4-BE49-F238E27FC236}">
                <a16:creationId xmlns:a16="http://schemas.microsoft.com/office/drawing/2014/main" id="{E356295F-A5EC-3E20-E9CC-C7D8AAD56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8651" y="836614"/>
            <a:ext cx="5831416"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title"/>
          </p:nvPr>
        </p:nvSpPr>
        <p:spPr/>
        <p:txBody>
          <a:bodyPr lIns="0" tIns="0" rIns="0" bIns="0"/>
          <a:lstStyle>
            <a:lvl1pPr>
              <a:defRPr sz="1350" b="0" i="0">
                <a:solidFill>
                  <a:schemeClr val="tx1"/>
                </a:solidFill>
                <a:latin typeface="Verdana"/>
                <a:cs typeface="Verdana"/>
              </a:defRPr>
            </a:lvl1pPr>
          </a:lstStyle>
          <a:p>
            <a:endParaRPr/>
          </a:p>
        </p:txBody>
      </p:sp>
      <p:sp>
        <p:nvSpPr>
          <p:cNvPr id="4" name="Holder 3">
            <a:extLst>
              <a:ext uri="{FF2B5EF4-FFF2-40B4-BE49-F238E27FC236}">
                <a16:creationId xmlns:a16="http://schemas.microsoft.com/office/drawing/2014/main" id="{0168B771-4BED-9467-E3DD-C429277BA7AE}"/>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5" name="Holder 4">
            <a:extLst>
              <a:ext uri="{FF2B5EF4-FFF2-40B4-BE49-F238E27FC236}">
                <a16:creationId xmlns:a16="http://schemas.microsoft.com/office/drawing/2014/main" id="{4BE1298A-BAED-52B2-4DE7-FA3846343CA1}"/>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B3992CB3-D27B-49B7-B9B2-BD9C6EA07BE5}" type="datetimeFigureOut">
              <a:rPr lang="en-US"/>
              <a:pPr>
                <a:defRPr/>
              </a:pPr>
              <a:t>10/18/2023</a:t>
            </a:fld>
            <a:endParaRPr lang="en-US"/>
          </a:p>
        </p:txBody>
      </p:sp>
      <p:sp>
        <p:nvSpPr>
          <p:cNvPr id="6" name="Holder 5">
            <a:extLst>
              <a:ext uri="{FF2B5EF4-FFF2-40B4-BE49-F238E27FC236}">
                <a16:creationId xmlns:a16="http://schemas.microsoft.com/office/drawing/2014/main" id="{0C990B0A-3D49-D64B-4B01-65139F9D70F3}"/>
              </a:ext>
            </a:extLst>
          </p:cNvPr>
          <p:cNvSpPr>
            <a:spLocks noGrp="1"/>
          </p:cNvSpPr>
          <p:nvPr>
            <p:ph type="sldNum" sz="quarter" idx="12"/>
          </p:nvPr>
        </p:nvSpPr>
        <p:spPr/>
        <p:txBody>
          <a:bodyPr lIns="0" tIns="0" rIns="0" bIns="0"/>
          <a:lstStyle>
            <a:lvl1pPr algn="r">
              <a:defRPr>
                <a:solidFill>
                  <a:schemeClr val="tx1">
                    <a:tint val="75000"/>
                  </a:schemeClr>
                </a:solidFill>
              </a:defRPr>
            </a:lvl1pPr>
          </a:lstStyle>
          <a:p>
            <a:pPr>
              <a:defRPr/>
            </a:pPr>
            <a:fld id="{CC98CD86-949F-4BA4-B7B0-197FCFC941A0}" type="slidenum">
              <a:rPr/>
              <a:pPr>
                <a:defRPr/>
              </a:pPr>
              <a:t>‹Nº›</a:t>
            </a:fld>
            <a:endParaRPr/>
          </a:p>
        </p:txBody>
      </p:sp>
    </p:spTree>
    <p:extLst>
      <p:ext uri="{BB962C8B-B14F-4D97-AF65-F5344CB8AC3E}">
        <p14:creationId xmlns:p14="http://schemas.microsoft.com/office/powerpoint/2010/main" val="206460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5258" y="2861735"/>
            <a:ext cx="8827956"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5256" y="4777381"/>
            <a:ext cx="8827957" cy="860400"/>
          </a:xfrm>
        </p:spPr>
        <p:txBody>
          <a:bodyP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a:extLst>
              <a:ext uri="{FF2B5EF4-FFF2-40B4-BE49-F238E27FC236}">
                <a16:creationId xmlns:a16="http://schemas.microsoft.com/office/drawing/2014/main" id="{D27CFBD5-723C-7EF2-7F9D-9AA9EE049AD7}"/>
              </a:ext>
            </a:extLst>
          </p:cNvPr>
          <p:cNvSpPr>
            <a:spLocks noGrp="1"/>
          </p:cNvSpPr>
          <p:nvPr>
            <p:ph type="dt" sz="half" idx="10"/>
          </p:nvPr>
        </p:nvSpPr>
        <p:spPr/>
        <p:txBody>
          <a:bodyPr/>
          <a:lstStyle>
            <a:lvl1pPr>
              <a:defRPr/>
            </a:lvl1pPr>
          </a:lstStyle>
          <a:p>
            <a:pPr>
              <a:defRPr/>
            </a:pPr>
            <a:fld id="{2A474F8C-B4D1-4002-A46A-BD5C971E1091}" type="datetimeFigureOut">
              <a:rPr lang="es-ES"/>
              <a:pPr>
                <a:defRPr/>
              </a:pPr>
              <a:t>18/10/2023</a:t>
            </a:fld>
            <a:endParaRPr lang="es-ES"/>
          </a:p>
        </p:txBody>
      </p:sp>
      <p:sp>
        <p:nvSpPr>
          <p:cNvPr id="5" name="Footer Placeholder 4">
            <a:extLst>
              <a:ext uri="{FF2B5EF4-FFF2-40B4-BE49-F238E27FC236}">
                <a16:creationId xmlns:a16="http://schemas.microsoft.com/office/drawing/2014/main" id="{CBE6C808-3813-85FF-6A71-899AE29A7419}"/>
              </a:ext>
            </a:extLst>
          </p:cNvPr>
          <p:cNvSpPr>
            <a:spLocks noGrp="1"/>
          </p:cNvSpPr>
          <p:nvPr>
            <p:ph type="ftr" sz="quarter" idx="11"/>
          </p:nvPr>
        </p:nvSpPr>
        <p:spPr/>
        <p:txBody>
          <a:bodyPr/>
          <a:lstStyle>
            <a:lvl1pPr>
              <a:defRPr/>
            </a:lvl1pPr>
          </a:lstStyle>
          <a:p>
            <a:pPr>
              <a:defRPr/>
            </a:pPr>
            <a:endParaRPr lang="es-ES"/>
          </a:p>
        </p:txBody>
      </p:sp>
      <p:sp>
        <p:nvSpPr>
          <p:cNvPr id="6" name="Slide Number Placeholder 5">
            <a:extLst>
              <a:ext uri="{FF2B5EF4-FFF2-40B4-BE49-F238E27FC236}">
                <a16:creationId xmlns:a16="http://schemas.microsoft.com/office/drawing/2014/main" id="{47C8A25D-7AC9-38BB-4008-0AD026366819}"/>
              </a:ext>
            </a:extLst>
          </p:cNvPr>
          <p:cNvSpPr>
            <a:spLocks noGrp="1"/>
          </p:cNvSpPr>
          <p:nvPr>
            <p:ph type="sldNum" sz="quarter" idx="12"/>
          </p:nvPr>
        </p:nvSpPr>
        <p:spPr/>
        <p:txBody>
          <a:bodyPr/>
          <a:lstStyle>
            <a:lvl1pPr>
              <a:defRPr/>
            </a:lvl1pPr>
          </a:lstStyle>
          <a:p>
            <a:pPr>
              <a:defRPr/>
            </a:pPr>
            <a:fld id="{C109029C-21BD-4474-B1FA-1C0AF76975E3}" type="slidenum">
              <a:rPr lang="es-ES" altLang="es-ES"/>
              <a:pPr>
                <a:defRPr/>
              </a:pPr>
              <a:t>‹Nº›</a:t>
            </a:fld>
            <a:endParaRPr lang="es-ES" altLang="es-ES"/>
          </a:p>
        </p:txBody>
      </p:sp>
    </p:spTree>
    <p:extLst>
      <p:ext uri="{BB962C8B-B14F-4D97-AF65-F5344CB8AC3E}">
        <p14:creationId xmlns:p14="http://schemas.microsoft.com/office/powerpoint/2010/main" val="2851598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601" y="2060577"/>
            <a:ext cx="4397484"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5967" y="2056093"/>
            <a:ext cx="4397487"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3">
            <a:extLst>
              <a:ext uri="{FF2B5EF4-FFF2-40B4-BE49-F238E27FC236}">
                <a16:creationId xmlns:a16="http://schemas.microsoft.com/office/drawing/2014/main" id="{DD8CDA63-46E0-37CE-0AB5-27C8C9DA791A}"/>
              </a:ext>
            </a:extLst>
          </p:cNvPr>
          <p:cNvSpPr>
            <a:spLocks noGrp="1"/>
          </p:cNvSpPr>
          <p:nvPr>
            <p:ph type="dt" sz="half" idx="10"/>
          </p:nvPr>
        </p:nvSpPr>
        <p:spPr/>
        <p:txBody>
          <a:bodyPr/>
          <a:lstStyle>
            <a:lvl1pPr>
              <a:defRPr/>
            </a:lvl1pPr>
          </a:lstStyle>
          <a:p>
            <a:pPr>
              <a:defRPr/>
            </a:pPr>
            <a:fld id="{FE66641D-5056-474D-8053-4EB40A622AB1}" type="datetimeFigureOut">
              <a:rPr lang="es-ES"/>
              <a:pPr>
                <a:defRPr/>
              </a:pPr>
              <a:t>18/10/2023</a:t>
            </a:fld>
            <a:endParaRPr lang="es-ES"/>
          </a:p>
        </p:txBody>
      </p:sp>
      <p:sp>
        <p:nvSpPr>
          <p:cNvPr id="6" name="Footer Placeholder 4">
            <a:extLst>
              <a:ext uri="{FF2B5EF4-FFF2-40B4-BE49-F238E27FC236}">
                <a16:creationId xmlns:a16="http://schemas.microsoft.com/office/drawing/2014/main" id="{5E56410B-B70E-FB9B-3254-B39AE8C8CDE7}"/>
              </a:ext>
            </a:extLst>
          </p:cNvPr>
          <p:cNvSpPr>
            <a:spLocks noGrp="1"/>
          </p:cNvSpPr>
          <p:nvPr>
            <p:ph type="ftr" sz="quarter" idx="11"/>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543503A6-58FB-3558-8F28-38D1B016E0B4}"/>
              </a:ext>
            </a:extLst>
          </p:cNvPr>
          <p:cNvSpPr>
            <a:spLocks noGrp="1"/>
          </p:cNvSpPr>
          <p:nvPr>
            <p:ph type="sldNum" sz="quarter" idx="12"/>
          </p:nvPr>
        </p:nvSpPr>
        <p:spPr/>
        <p:txBody>
          <a:bodyPr/>
          <a:lstStyle>
            <a:lvl1pPr>
              <a:defRPr/>
            </a:lvl1pPr>
          </a:lstStyle>
          <a:p>
            <a:pPr>
              <a:defRPr/>
            </a:pPr>
            <a:fld id="{45E440A4-5D0B-411F-BCAE-A62DD435FCCD}" type="slidenum">
              <a:rPr lang="es-ES" altLang="es-ES"/>
              <a:pPr>
                <a:defRPr/>
              </a:pPr>
              <a:t>‹Nº›</a:t>
            </a:fld>
            <a:endParaRPr lang="es-ES" altLang="es-ES"/>
          </a:p>
        </p:txBody>
      </p:sp>
    </p:spTree>
    <p:extLst>
      <p:ext uri="{BB962C8B-B14F-4D97-AF65-F5344CB8AC3E}">
        <p14:creationId xmlns:p14="http://schemas.microsoft.com/office/powerpoint/2010/main" val="3874507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600" y="1905000"/>
            <a:ext cx="439748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601"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5969" y="1905000"/>
            <a:ext cx="439748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5969"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a:extLst>
              <a:ext uri="{FF2B5EF4-FFF2-40B4-BE49-F238E27FC236}">
                <a16:creationId xmlns:a16="http://schemas.microsoft.com/office/drawing/2014/main" id="{9A56CC03-0DAD-D705-15F1-9BE04D492485}"/>
              </a:ext>
            </a:extLst>
          </p:cNvPr>
          <p:cNvSpPr>
            <a:spLocks noGrp="1"/>
          </p:cNvSpPr>
          <p:nvPr>
            <p:ph type="dt" sz="half" idx="10"/>
          </p:nvPr>
        </p:nvSpPr>
        <p:spPr/>
        <p:txBody>
          <a:bodyPr/>
          <a:lstStyle>
            <a:lvl1pPr>
              <a:defRPr/>
            </a:lvl1pPr>
          </a:lstStyle>
          <a:p>
            <a:pPr>
              <a:defRPr/>
            </a:pPr>
            <a:fld id="{76737B22-9710-4B6E-A56C-DC972831EF5B}" type="datetimeFigureOut">
              <a:rPr lang="es-ES"/>
              <a:pPr>
                <a:defRPr/>
              </a:pPr>
              <a:t>18/10/2023</a:t>
            </a:fld>
            <a:endParaRPr lang="es-ES"/>
          </a:p>
        </p:txBody>
      </p:sp>
      <p:sp>
        <p:nvSpPr>
          <p:cNvPr id="8" name="Footer Placeholder 4">
            <a:extLst>
              <a:ext uri="{FF2B5EF4-FFF2-40B4-BE49-F238E27FC236}">
                <a16:creationId xmlns:a16="http://schemas.microsoft.com/office/drawing/2014/main" id="{7535A7F5-396E-C838-C71A-0B6A1C5CBEF0}"/>
              </a:ext>
            </a:extLst>
          </p:cNvPr>
          <p:cNvSpPr>
            <a:spLocks noGrp="1"/>
          </p:cNvSpPr>
          <p:nvPr>
            <p:ph type="ftr" sz="quarter" idx="11"/>
          </p:nvPr>
        </p:nvSpPr>
        <p:spPr/>
        <p:txBody>
          <a:bodyPr/>
          <a:lstStyle>
            <a:lvl1pPr>
              <a:defRPr/>
            </a:lvl1pPr>
          </a:lstStyle>
          <a:p>
            <a:pPr>
              <a:defRPr/>
            </a:pPr>
            <a:endParaRPr lang="es-ES"/>
          </a:p>
        </p:txBody>
      </p:sp>
      <p:sp>
        <p:nvSpPr>
          <p:cNvPr id="9" name="Slide Number Placeholder 5">
            <a:extLst>
              <a:ext uri="{FF2B5EF4-FFF2-40B4-BE49-F238E27FC236}">
                <a16:creationId xmlns:a16="http://schemas.microsoft.com/office/drawing/2014/main" id="{4CC3F02F-9EDF-EB0B-1CC4-527246821B6A}"/>
              </a:ext>
            </a:extLst>
          </p:cNvPr>
          <p:cNvSpPr>
            <a:spLocks noGrp="1"/>
          </p:cNvSpPr>
          <p:nvPr>
            <p:ph type="sldNum" sz="quarter" idx="12"/>
          </p:nvPr>
        </p:nvSpPr>
        <p:spPr/>
        <p:txBody>
          <a:bodyPr/>
          <a:lstStyle>
            <a:lvl1pPr>
              <a:defRPr/>
            </a:lvl1pPr>
          </a:lstStyle>
          <a:p>
            <a:pPr>
              <a:defRPr/>
            </a:pPr>
            <a:fld id="{72FEDBFF-0DA5-44F1-9D2B-D68F0EE0C7FE}" type="slidenum">
              <a:rPr lang="es-ES" altLang="es-ES"/>
              <a:pPr>
                <a:defRPr/>
              </a:pPr>
              <a:t>‹Nº›</a:t>
            </a:fld>
            <a:endParaRPr lang="es-ES" altLang="es-ES"/>
          </a:p>
        </p:txBody>
      </p:sp>
    </p:spTree>
    <p:extLst>
      <p:ext uri="{BB962C8B-B14F-4D97-AF65-F5344CB8AC3E}">
        <p14:creationId xmlns:p14="http://schemas.microsoft.com/office/powerpoint/2010/main" val="1456609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3">
            <a:extLst>
              <a:ext uri="{FF2B5EF4-FFF2-40B4-BE49-F238E27FC236}">
                <a16:creationId xmlns:a16="http://schemas.microsoft.com/office/drawing/2014/main" id="{E4CD7711-FD80-5484-FC00-2A25B8A2AE39}"/>
              </a:ext>
            </a:extLst>
          </p:cNvPr>
          <p:cNvSpPr>
            <a:spLocks noGrp="1"/>
          </p:cNvSpPr>
          <p:nvPr>
            <p:ph type="dt" sz="half" idx="10"/>
          </p:nvPr>
        </p:nvSpPr>
        <p:spPr/>
        <p:txBody>
          <a:bodyPr/>
          <a:lstStyle>
            <a:lvl1pPr>
              <a:defRPr/>
            </a:lvl1pPr>
          </a:lstStyle>
          <a:p>
            <a:pPr>
              <a:defRPr/>
            </a:pPr>
            <a:fld id="{28EC5593-6EE7-4778-B9D6-F089F98FEA44}" type="datetimeFigureOut">
              <a:rPr lang="es-ES"/>
              <a:pPr>
                <a:defRPr/>
              </a:pPr>
              <a:t>18/10/2023</a:t>
            </a:fld>
            <a:endParaRPr lang="es-ES"/>
          </a:p>
        </p:txBody>
      </p:sp>
      <p:sp>
        <p:nvSpPr>
          <p:cNvPr id="4" name="Footer Placeholder 4">
            <a:extLst>
              <a:ext uri="{FF2B5EF4-FFF2-40B4-BE49-F238E27FC236}">
                <a16:creationId xmlns:a16="http://schemas.microsoft.com/office/drawing/2014/main" id="{40F9EBB5-E79F-4495-6690-C2805D4A1AA9}"/>
              </a:ext>
            </a:extLst>
          </p:cNvPr>
          <p:cNvSpPr>
            <a:spLocks noGrp="1"/>
          </p:cNvSpPr>
          <p:nvPr>
            <p:ph type="ftr" sz="quarter" idx="11"/>
          </p:nvPr>
        </p:nvSpPr>
        <p:spPr/>
        <p:txBody>
          <a:bodyPr/>
          <a:lstStyle>
            <a:lvl1pPr>
              <a:defRPr/>
            </a:lvl1pPr>
          </a:lstStyle>
          <a:p>
            <a:pPr>
              <a:defRPr/>
            </a:pPr>
            <a:endParaRPr lang="es-ES"/>
          </a:p>
        </p:txBody>
      </p:sp>
      <p:sp>
        <p:nvSpPr>
          <p:cNvPr id="5" name="Slide Number Placeholder 5">
            <a:extLst>
              <a:ext uri="{FF2B5EF4-FFF2-40B4-BE49-F238E27FC236}">
                <a16:creationId xmlns:a16="http://schemas.microsoft.com/office/drawing/2014/main" id="{7941B04C-CB16-CE66-056D-042BE9E092AA}"/>
              </a:ext>
            </a:extLst>
          </p:cNvPr>
          <p:cNvSpPr>
            <a:spLocks noGrp="1"/>
          </p:cNvSpPr>
          <p:nvPr>
            <p:ph type="sldNum" sz="quarter" idx="12"/>
          </p:nvPr>
        </p:nvSpPr>
        <p:spPr/>
        <p:txBody>
          <a:bodyPr/>
          <a:lstStyle>
            <a:lvl1pPr>
              <a:defRPr/>
            </a:lvl1pPr>
          </a:lstStyle>
          <a:p>
            <a:pPr>
              <a:defRPr/>
            </a:pPr>
            <a:fld id="{FD240FA1-BE75-450F-BFE1-00296CF5561C}" type="slidenum">
              <a:rPr lang="es-ES" altLang="es-ES"/>
              <a:pPr>
                <a:defRPr/>
              </a:pPr>
              <a:t>‹Nº›</a:t>
            </a:fld>
            <a:endParaRPr lang="es-ES" altLang="es-ES"/>
          </a:p>
        </p:txBody>
      </p:sp>
    </p:spTree>
    <p:extLst>
      <p:ext uri="{BB962C8B-B14F-4D97-AF65-F5344CB8AC3E}">
        <p14:creationId xmlns:p14="http://schemas.microsoft.com/office/powerpoint/2010/main" val="280069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B466C71-46D6-F59F-5390-D5968CCCE34E}"/>
              </a:ext>
            </a:extLst>
          </p:cNvPr>
          <p:cNvSpPr>
            <a:spLocks noGrp="1"/>
          </p:cNvSpPr>
          <p:nvPr>
            <p:ph type="dt" sz="half" idx="10"/>
          </p:nvPr>
        </p:nvSpPr>
        <p:spPr/>
        <p:txBody>
          <a:bodyPr/>
          <a:lstStyle>
            <a:lvl1pPr>
              <a:defRPr/>
            </a:lvl1pPr>
          </a:lstStyle>
          <a:p>
            <a:pPr>
              <a:defRPr/>
            </a:pPr>
            <a:fld id="{F103E75D-3E60-4959-86FB-7AD4E263340F}" type="datetimeFigureOut">
              <a:rPr lang="es-ES"/>
              <a:pPr>
                <a:defRPr/>
              </a:pPr>
              <a:t>18/10/2023</a:t>
            </a:fld>
            <a:endParaRPr lang="es-ES"/>
          </a:p>
        </p:txBody>
      </p:sp>
      <p:sp>
        <p:nvSpPr>
          <p:cNvPr id="3" name="Footer Placeholder 4">
            <a:extLst>
              <a:ext uri="{FF2B5EF4-FFF2-40B4-BE49-F238E27FC236}">
                <a16:creationId xmlns:a16="http://schemas.microsoft.com/office/drawing/2014/main" id="{BBB22965-9F25-1FE6-0A31-664573D08A73}"/>
              </a:ext>
            </a:extLst>
          </p:cNvPr>
          <p:cNvSpPr>
            <a:spLocks noGrp="1"/>
          </p:cNvSpPr>
          <p:nvPr>
            <p:ph type="ftr" sz="quarter" idx="11"/>
          </p:nvPr>
        </p:nvSpPr>
        <p:spPr/>
        <p:txBody>
          <a:bodyPr/>
          <a:lstStyle>
            <a:lvl1pPr>
              <a:defRPr/>
            </a:lvl1pPr>
          </a:lstStyle>
          <a:p>
            <a:pPr>
              <a:defRPr/>
            </a:pPr>
            <a:endParaRPr lang="es-ES"/>
          </a:p>
        </p:txBody>
      </p:sp>
      <p:sp>
        <p:nvSpPr>
          <p:cNvPr id="4" name="Slide Number Placeholder 5">
            <a:extLst>
              <a:ext uri="{FF2B5EF4-FFF2-40B4-BE49-F238E27FC236}">
                <a16:creationId xmlns:a16="http://schemas.microsoft.com/office/drawing/2014/main" id="{34D7F048-94AC-42C6-641A-118D214DCCA0}"/>
              </a:ext>
            </a:extLst>
          </p:cNvPr>
          <p:cNvSpPr>
            <a:spLocks noGrp="1"/>
          </p:cNvSpPr>
          <p:nvPr>
            <p:ph type="sldNum" sz="quarter" idx="12"/>
          </p:nvPr>
        </p:nvSpPr>
        <p:spPr/>
        <p:txBody>
          <a:bodyPr/>
          <a:lstStyle>
            <a:lvl1pPr>
              <a:defRPr/>
            </a:lvl1pPr>
          </a:lstStyle>
          <a:p>
            <a:pPr>
              <a:defRPr/>
            </a:pPr>
            <a:fld id="{108CA7D0-6EFA-4856-B6FD-6CCEB3E4E92A}" type="slidenum">
              <a:rPr lang="es-ES" altLang="es-ES"/>
              <a:pPr>
                <a:defRPr/>
              </a:pPr>
              <a:t>‹Nº›</a:t>
            </a:fld>
            <a:endParaRPr lang="es-ES" altLang="es-ES"/>
          </a:p>
        </p:txBody>
      </p:sp>
    </p:spTree>
    <p:extLst>
      <p:ext uri="{BB962C8B-B14F-4D97-AF65-F5344CB8AC3E}">
        <p14:creationId xmlns:p14="http://schemas.microsoft.com/office/powerpoint/2010/main" val="2977680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5255" y="1447800"/>
            <a:ext cx="3401949"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5863" y="1447800"/>
            <a:ext cx="5197351"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5255" y="3129282"/>
            <a:ext cx="3401949"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3">
            <a:extLst>
              <a:ext uri="{FF2B5EF4-FFF2-40B4-BE49-F238E27FC236}">
                <a16:creationId xmlns:a16="http://schemas.microsoft.com/office/drawing/2014/main" id="{093B7537-C4D7-AADB-53B3-EA51D94CDB9D}"/>
              </a:ext>
            </a:extLst>
          </p:cNvPr>
          <p:cNvSpPr>
            <a:spLocks noGrp="1"/>
          </p:cNvSpPr>
          <p:nvPr>
            <p:ph type="dt" sz="half" idx="10"/>
          </p:nvPr>
        </p:nvSpPr>
        <p:spPr/>
        <p:txBody>
          <a:bodyPr/>
          <a:lstStyle>
            <a:lvl1pPr>
              <a:defRPr/>
            </a:lvl1pPr>
          </a:lstStyle>
          <a:p>
            <a:pPr>
              <a:defRPr/>
            </a:pPr>
            <a:fld id="{069C1955-9352-4DB8-9CF7-2F44471F7930}" type="datetimeFigureOut">
              <a:rPr lang="es-ES"/>
              <a:pPr>
                <a:defRPr/>
              </a:pPr>
              <a:t>18/10/2023</a:t>
            </a:fld>
            <a:endParaRPr lang="es-ES"/>
          </a:p>
        </p:txBody>
      </p:sp>
      <p:sp>
        <p:nvSpPr>
          <p:cNvPr id="6" name="Footer Placeholder 4">
            <a:extLst>
              <a:ext uri="{FF2B5EF4-FFF2-40B4-BE49-F238E27FC236}">
                <a16:creationId xmlns:a16="http://schemas.microsoft.com/office/drawing/2014/main" id="{5CBB88F5-20E3-ECB5-6119-2FC9BA5AA01A}"/>
              </a:ext>
            </a:extLst>
          </p:cNvPr>
          <p:cNvSpPr>
            <a:spLocks noGrp="1"/>
          </p:cNvSpPr>
          <p:nvPr>
            <p:ph type="ftr" sz="quarter" idx="11"/>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D7880789-EF3A-2D1C-911E-8824FD9F0C81}"/>
              </a:ext>
            </a:extLst>
          </p:cNvPr>
          <p:cNvSpPr>
            <a:spLocks noGrp="1"/>
          </p:cNvSpPr>
          <p:nvPr>
            <p:ph type="sldNum" sz="quarter" idx="12"/>
          </p:nvPr>
        </p:nvSpPr>
        <p:spPr/>
        <p:txBody>
          <a:bodyPr/>
          <a:lstStyle>
            <a:lvl1pPr>
              <a:defRPr/>
            </a:lvl1pPr>
          </a:lstStyle>
          <a:p>
            <a:pPr>
              <a:defRPr/>
            </a:pPr>
            <a:fld id="{08CE1500-F394-47A5-8A1C-56F5C1BB2ED1}" type="slidenum">
              <a:rPr lang="es-ES" altLang="es-ES"/>
              <a:pPr>
                <a:defRPr/>
              </a:pPr>
              <a:t>‹Nº›</a:t>
            </a:fld>
            <a:endParaRPr lang="es-ES" altLang="es-ES"/>
          </a:p>
        </p:txBody>
      </p:sp>
    </p:spTree>
    <p:extLst>
      <p:ext uri="{BB962C8B-B14F-4D97-AF65-F5344CB8AC3E}">
        <p14:creationId xmlns:p14="http://schemas.microsoft.com/office/powerpoint/2010/main" val="2138392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208" y="1854192"/>
            <a:ext cx="5094232"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51357" y="1143000"/>
            <a:ext cx="3201233" cy="4572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1155255" y="3657600"/>
            <a:ext cx="5086304"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3">
            <a:extLst>
              <a:ext uri="{FF2B5EF4-FFF2-40B4-BE49-F238E27FC236}">
                <a16:creationId xmlns:a16="http://schemas.microsoft.com/office/drawing/2014/main" id="{A8C15597-1E5F-6546-FD98-2CBBE1DE187F}"/>
              </a:ext>
            </a:extLst>
          </p:cNvPr>
          <p:cNvSpPr>
            <a:spLocks noGrp="1"/>
          </p:cNvSpPr>
          <p:nvPr>
            <p:ph type="dt" sz="half" idx="10"/>
          </p:nvPr>
        </p:nvSpPr>
        <p:spPr/>
        <p:txBody>
          <a:bodyPr/>
          <a:lstStyle>
            <a:lvl1pPr>
              <a:defRPr/>
            </a:lvl1pPr>
          </a:lstStyle>
          <a:p>
            <a:pPr>
              <a:defRPr/>
            </a:pPr>
            <a:fld id="{4825F8E8-5927-4A38-AF4F-BEAB1922F7B3}" type="datetimeFigureOut">
              <a:rPr lang="es-ES"/>
              <a:pPr>
                <a:defRPr/>
              </a:pPr>
              <a:t>18/10/2023</a:t>
            </a:fld>
            <a:endParaRPr lang="es-ES"/>
          </a:p>
        </p:txBody>
      </p:sp>
      <p:sp>
        <p:nvSpPr>
          <p:cNvPr id="6" name="Footer Placeholder 4">
            <a:extLst>
              <a:ext uri="{FF2B5EF4-FFF2-40B4-BE49-F238E27FC236}">
                <a16:creationId xmlns:a16="http://schemas.microsoft.com/office/drawing/2014/main" id="{6FBA2754-9ACA-43B0-CC6A-C37028972FD7}"/>
              </a:ext>
            </a:extLst>
          </p:cNvPr>
          <p:cNvSpPr>
            <a:spLocks noGrp="1"/>
          </p:cNvSpPr>
          <p:nvPr>
            <p:ph type="ftr" sz="quarter" idx="11"/>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3225B8B2-9D13-1D4C-915E-D71BCE0F4D96}"/>
              </a:ext>
            </a:extLst>
          </p:cNvPr>
          <p:cNvSpPr>
            <a:spLocks noGrp="1"/>
          </p:cNvSpPr>
          <p:nvPr>
            <p:ph type="sldNum" sz="quarter" idx="12"/>
          </p:nvPr>
        </p:nvSpPr>
        <p:spPr/>
        <p:txBody>
          <a:bodyPr/>
          <a:lstStyle>
            <a:lvl1pPr>
              <a:defRPr/>
            </a:lvl1pPr>
          </a:lstStyle>
          <a:p>
            <a:pPr>
              <a:defRPr/>
            </a:pPr>
            <a:fld id="{2C9495D7-C476-4C04-B601-E59FD6E88E5A}" type="slidenum">
              <a:rPr lang="es-ES" altLang="es-ES"/>
              <a:pPr>
                <a:defRPr/>
              </a:pPr>
              <a:t>‹Nº›</a:t>
            </a:fld>
            <a:endParaRPr lang="es-ES" altLang="es-ES"/>
          </a:p>
        </p:txBody>
      </p:sp>
    </p:spTree>
    <p:extLst>
      <p:ext uri="{BB962C8B-B14F-4D97-AF65-F5344CB8AC3E}">
        <p14:creationId xmlns:p14="http://schemas.microsoft.com/office/powerpoint/2010/main" val="2400952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2"/>
          <a:srcRect/>
          <a:stretch>
            <a:fillRect/>
          </a:stretch>
        </a:blip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D24DBF4F-60AE-50A0-9630-5AC23A07BFE1}"/>
              </a:ext>
            </a:extLst>
          </p:cNvPr>
          <p:cNvSpPr/>
          <p:nvPr/>
        </p:nvSpPr>
        <p:spPr>
          <a:xfrm>
            <a:off x="8399243" y="1676400"/>
            <a:ext cx="37592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902C9427-5183-3854-A526-C13A95EB9386}"/>
              </a:ext>
            </a:extLst>
          </p:cNvPr>
          <p:cNvSpPr/>
          <p:nvPr/>
        </p:nvSpPr>
        <p:spPr>
          <a:xfrm>
            <a:off x="7586443" y="-457200"/>
            <a:ext cx="21336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0D57D55B-80BB-E7BD-656D-C102797D93C5}"/>
              </a:ext>
            </a:extLst>
          </p:cNvPr>
          <p:cNvSpPr/>
          <p:nvPr/>
        </p:nvSpPr>
        <p:spPr>
          <a:xfrm>
            <a:off x="8399243" y="6096000"/>
            <a:ext cx="13208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0F474FD2-4CAB-691F-0B03-BA84748CE3D6}"/>
              </a:ext>
            </a:extLst>
          </p:cNvPr>
          <p:cNvSpPr/>
          <p:nvPr/>
        </p:nvSpPr>
        <p:spPr>
          <a:xfrm>
            <a:off x="-205317" y="2667000"/>
            <a:ext cx="5588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EFF2ABB4-FC32-CDAA-831E-AB2A6BBD45C5}"/>
              </a:ext>
            </a:extLst>
          </p:cNvPr>
          <p:cNvSpPr/>
          <p:nvPr/>
        </p:nvSpPr>
        <p:spPr>
          <a:xfrm>
            <a:off x="-1119717" y="2895600"/>
            <a:ext cx="31496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749D252-7C4D-0D4F-CC5F-1BCDEA10ED7C}"/>
              </a:ext>
            </a:extLst>
          </p:cNvPr>
          <p:cNvSpPr/>
          <p:nvPr/>
        </p:nvSpPr>
        <p:spPr>
          <a:xfrm>
            <a:off x="10327217" y="0"/>
            <a:ext cx="9144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2" name="Title Placeholder 1">
            <a:extLst>
              <a:ext uri="{FF2B5EF4-FFF2-40B4-BE49-F238E27FC236}">
                <a16:creationId xmlns:a16="http://schemas.microsoft.com/office/drawing/2014/main" id="{401EF52C-FCA2-96DE-2B32-0556A16B01C3}"/>
              </a:ext>
            </a:extLst>
          </p:cNvPr>
          <p:cNvSpPr>
            <a:spLocks noGrp="1" noChangeArrowheads="1"/>
          </p:cNvSpPr>
          <p:nvPr>
            <p:ph type="title"/>
          </p:nvPr>
        </p:nvSpPr>
        <p:spPr bwMode="auto">
          <a:xfrm>
            <a:off x="645585" y="452439"/>
            <a:ext cx="9408583"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
              <a:t>Haga clic para modificar el estilo de título del patrón</a:t>
            </a:r>
            <a:endParaRPr lang="en-US" altLang="es-ES"/>
          </a:p>
        </p:txBody>
      </p:sp>
      <p:sp>
        <p:nvSpPr>
          <p:cNvPr id="1043" name="Text Placeholder 2">
            <a:extLst>
              <a:ext uri="{FF2B5EF4-FFF2-40B4-BE49-F238E27FC236}">
                <a16:creationId xmlns:a16="http://schemas.microsoft.com/office/drawing/2014/main" id="{47C74465-FB58-3013-B46C-CFE98846EF1E}"/>
              </a:ext>
            </a:extLst>
          </p:cNvPr>
          <p:cNvSpPr>
            <a:spLocks noGrp="1" noChangeArrowheads="1"/>
          </p:cNvSpPr>
          <p:nvPr>
            <p:ph type="body" idx="1"/>
          </p:nvPr>
        </p:nvSpPr>
        <p:spPr bwMode="auto">
          <a:xfrm>
            <a:off x="1102784" y="2052638"/>
            <a:ext cx="8949267"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
              <a:t>Haga clic para modificar los estilos de texto del patrón</a:t>
            </a:r>
          </a:p>
          <a:p>
            <a:pPr lvl="1"/>
            <a:r>
              <a:rPr lang="es-ES" altLang="es-ES"/>
              <a:t>Segundo nivel</a:t>
            </a:r>
          </a:p>
          <a:p>
            <a:pPr lvl="2"/>
            <a:r>
              <a:rPr lang="es-ES" altLang="es-ES"/>
              <a:t>Tercer nivel</a:t>
            </a:r>
          </a:p>
          <a:p>
            <a:pPr lvl="3"/>
            <a:r>
              <a:rPr lang="es-ES" altLang="es-ES"/>
              <a:t>Cuarto nivel</a:t>
            </a:r>
          </a:p>
          <a:p>
            <a:pPr lvl="4"/>
            <a:r>
              <a:rPr lang="es-ES" altLang="es-ES"/>
              <a:t>Quinto nivel</a:t>
            </a:r>
            <a:endParaRPr lang="en-US" altLang="es-ES"/>
          </a:p>
        </p:txBody>
      </p:sp>
      <p:sp>
        <p:nvSpPr>
          <p:cNvPr id="4" name="Date Placeholder 3">
            <a:extLst>
              <a:ext uri="{FF2B5EF4-FFF2-40B4-BE49-F238E27FC236}">
                <a16:creationId xmlns:a16="http://schemas.microsoft.com/office/drawing/2014/main" id="{0F7EAC6B-C933-30B3-2300-C207A92ACD84}"/>
              </a:ext>
            </a:extLst>
          </p:cNvPr>
          <p:cNvSpPr>
            <a:spLocks noGrp="1"/>
          </p:cNvSpPr>
          <p:nvPr>
            <p:ph type="dt" sz="half" idx="2"/>
          </p:nvPr>
        </p:nvSpPr>
        <p:spPr>
          <a:xfrm rot="5400000">
            <a:off x="10157884" y="1790700"/>
            <a:ext cx="990600" cy="304800"/>
          </a:xfrm>
          <a:prstGeom prst="rect">
            <a:avLst/>
          </a:prstGeom>
        </p:spPr>
        <p:txBody>
          <a:bodyPr vert="horz" lIns="91440" tIns="45720" rIns="91440" bIns="45720" rtlCol="0" anchor="t"/>
          <a:lstStyle>
            <a:lvl1pPr algn="l" eaLnBrk="1" fontAlgn="auto" hangingPunct="1">
              <a:spcBef>
                <a:spcPts val="0"/>
              </a:spcBef>
              <a:spcAft>
                <a:spcPts val="0"/>
              </a:spcAft>
              <a:defRPr sz="1100" b="0" i="0">
                <a:solidFill>
                  <a:schemeClr val="tx1">
                    <a:tint val="75000"/>
                    <a:alpha val="60000"/>
                  </a:schemeClr>
                </a:solidFill>
                <a:latin typeface="+mn-lt"/>
              </a:defRPr>
            </a:lvl1pPr>
          </a:lstStyle>
          <a:p>
            <a:pPr>
              <a:defRPr/>
            </a:pPr>
            <a:fld id="{CB45E51B-5D7B-4F74-A781-C4BDCF999B88}" type="datetimeFigureOut">
              <a:rPr lang="es-ES"/>
              <a:pPr>
                <a:defRPr/>
              </a:pPr>
              <a:t>18/10/2023</a:t>
            </a:fld>
            <a:endParaRPr lang="es-ES"/>
          </a:p>
        </p:txBody>
      </p:sp>
      <p:sp>
        <p:nvSpPr>
          <p:cNvPr id="5" name="Footer Placeholder 4">
            <a:extLst>
              <a:ext uri="{FF2B5EF4-FFF2-40B4-BE49-F238E27FC236}">
                <a16:creationId xmlns:a16="http://schemas.microsoft.com/office/drawing/2014/main" id="{41C78F0D-6387-AA78-1F32-9B66B1A888F5}"/>
              </a:ext>
            </a:extLst>
          </p:cNvPr>
          <p:cNvSpPr>
            <a:spLocks noGrp="1"/>
          </p:cNvSpPr>
          <p:nvPr>
            <p:ph type="ftr" sz="quarter" idx="3"/>
          </p:nvPr>
        </p:nvSpPr>
        <p:spPr>
          <a:xfrm rot="5400000">
            <a:off x="8954294" y="3225007"/>
            <a:ext cx="3859213" cy="304800"/>
          </a:xfrm>
          <a:prstGeom prst="rect">
            <a:avLst/>
          </a:prstGeom>
        </p:spPr>
        <p:txBody>
          <a:bodyPr vert="horz" lIns="91440" tIns="45720" rIns="91440" bIns="45720" rtlCol="0" anchor="b"/>
          <a:lstStyle>
            <a:lvl1pPr algn="l" eaLnBrk="1" fontAlgn="auto" hangingPunct="1">
              <a:spcBef>
                <a:spcPts val="0"/>
              </a:spcBef>
              <a:spcAft>
                <a:spcPts val="0"/>
              </a:spcAft>
              <a:defRPr sz="1100" b="0" i="0">
                <a:solidFill>
                  <a:schemeClr val="tx1">
                    <a:tint val="75000"/>
                    <a:alpha val="60000"/>
                  </a:schemeClr>
                </a:solidFill>
                <a:latin typeface="+mn-lt"/>
              </a:defRPr>
            </a:lvl1pPr>
          </a:lstStyle>
          <a:p>
            <a:pPr>
              <a:defRPr/>
            </a:pPr>
            <a:endParaRPr lang="es-ES"/>
          </a:p>
        </p:txBody>
      </p:sp>
      <p:sp>
        <p:nvSpPr>
          <p:cNvPr id="6" name="Slide Number Placeholder 5">
            <a:extLst>
              <a:ext uri="{FF2B5EF4-FFF2-40B4-BE49-F238E27FC236}">
                <a16:creationId xmlns:a16="http://schemas.microsoft.com/office/drawing/2014/main" id="{F6298A2E-0F03-BEC4-4477-B47F55DACD61}"/>
              </a:ext>
            </a:extLst>
          </p:cNvPr>
          <p:cNvSpPr>
            <a:spLocks noGrp="1"/>
          </p:cNvSpPr>
          <p:nvPr>
            <p:ph type="sldNum" sz="quarter" idx="4"/>
          </p:nvPr>
        </p:nvSpPr>
        <p:spPr>
          <a:xfrm>
            <a:off x="10354733" y="295275"/>
            <a:ext cx="838200" cy="768350"/>
          </a:xfrm>
          <a:prstGeom prst="rect">
            <a:avLst/>
          </a:prstGeom>
        </p:spPr>
        <p:txBody>
          <a:bodyPr vert="horz" lIns="91440" tIns="45720" rIns="91440" bIns="45720" rtlCol="0" anchor="b"/>
          <a:lstStyle>
            <a:lvl1pPr algn="ctr" eaLnBrk="1" fontAlgn="auto" hangingPunct="1">
              <a:spcBef>
                <a:spcPts val="0"/>
              </a:spcBef>
              <a:spcAft>
                <a:spcPts val="0"/>
              </a:spcAft>
              <a:defRPr sz="2801" b="0" i="0">
                <a:solidFill>
                  <a:schemeClr val="tx1">
                    <a:tint val="75000"/>
                  </a:schemeClr>
                </a:solidFill>
                <a:latin typeface="+mn-lt"/>
              </a:defRPr>
            </a:lvl1pPr>
          </a:lstStyle>
          <a:p>
            <a:pPr>
              <a:defRPr/>
            </a:pPr>
            <a:fld id="{C4D759B6-D685-45AC-A6CC-885DA1306E64}" type="slidenum">
              <a:rPr lang="es-ES" altLang="es-ES"/>
              <a:pPr>
                <a:defRPr/>
              </a:pPr>
              <a:t>‹Nº›</a:t>
            </a:fld>
            <a:endParaRPr lang="es-ES" altLang="es-ES"/>
          </a:p>
        </p:txBody>
      </p:sp>
    </p:spTree>
    <p:extLst>
      <p:ext uri="{BB962C8B-B14F-4D97-AF65-F5344CB8AC3E}">
        <p14:creationId xmlns:p14="http://schemas.microsoft.com/office/powerpoint/2010/main" val="41349294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457200" rtl="0" eaLnBrk="0" fontAlgn="base" hangingPunct="0">
        <a:spcBef>
          <a:spcPct val="0"/>
        </a:spcBef>
        <a:spcAft>
          <a:spcPct val="0"/>
        </a:spcAft>
        <a:defRPr sz="4200" kern="1200">
          <a:solidFill>
            <a:schemeClr val="tx2"/>
          </a:solidFill>
          <a:latin typeface="+mj-lt"/>
          <a:ea typeface="+mj-ea"/>
          <a:cs typeface="+mj-cs"/>
        </a:defRPr>
      </a:lvl1pPr>
      <a:lvl2pPr algn="l" defTabSz="457200" rtl="0" eaLnBrk="0" fontAlgn="base" hangingPunct="0">
        <a:spcBef>
          <a:spcPct val="0"/>
        </a:spcBef>
        <a:spcAft>
          <a:spcPct val="0"/>
        </a:spcAft>
        <a:defRPr sz="4200">
          <a:solidFill>
            <a:schemeClr val="tx2"/>
          </a:solidFill>
          <a:latin typeface="Century Gothic" panose="020B0502020202020204" pitchFamily="34" charset="0"/>
        </a:defRPr>
      </a:lvl2pPr>
      <a:lvl3pPr algn="l" defTabSz="457200" rtl="0" eaLnBrk="0" fontAlgn="base" hangingPunct="0">
        <a:spcBef>
          <a:spcPct val="0"/>
        </a:spcBef>
        <a:spcAft>
          <a:spcPct val="0"/>
        </a:spcAft>
        <a:defRPr sz="4200">
          <a:solidFill>
            <a:schemeClr val="tx2"/>
          </a:solidFill>
          <a:latin typeface="Century Gothic" panose="020B0502020202020204" pitchFamily="34" charset="0"/>
        </a:defRPr>
      </a:lvl3pPr>
      <a:lvl4pPr algn="l" defTabSz="457200" rtl="0" eaLnBrk="0" fontAlgn="base" hangingPunct="0">
        <a:spcBef>
          <a:spcPct val="0"/>
        </a:spcBef>
        <a:spcAft>
          <a:spcPct val="0"/>
        </a:spcAft>
        <a:defRPr sz="4200">
          <a:solidFill>
            <a:schemeClr val="tx2"/>
          </a:solidFill>
          <a:latin typeface="Century Gothic" panose="020B0502020202020204" pitchFamily="34" charset="0"/>
        </a:defRPr>
      </a:lvl4pPr>
      <a:lvl5pPr algn="l" defTabSz="457200" rtl="0" eaLnBrk="0" fontAlgn="base" hangingPunct="0">
        <a:spcBef>
          <a:spcPct val="0"/>
        </a:spcBef>
        <a:spcAft>
          <a:spcPct val="0"/>
        </a:spcAft>
        <a:defRPr sz="4200">
          <a:solidFill>
            <a:schemeClr val="tx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5.png"/><Relationship Id="rId4" Type="http://schemas.openxmlformats.org/officeDocument/2006/relationships/image" Target="../media/image24.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hyperlink" Target="https://sebastianpendino.com/mentoria/"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sebastianpendino.com/canvas-mapa-empatia-client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4.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hyperlink" Target="https://sebastianpendino.com/mentoria/"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sebastianpendino.com/canvas-mapa-empatia-client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4.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53.png"/><Relationship Id="rId4" Type="http://schemas.openxmlformats.org/officeDocument/2006/relationships/image" Target="../media/image25.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hyperlink" Target="https://sebastianpendino.com/mentoria/"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sebastianpendino.com/canvas-mapa-empatia-client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4.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57.png"/><Relationship Id="rId4" Type="http://schemas.openxmlformats.org/officeDocument/2006/relationships/image" Target="../media/image25.pn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hyperlink" Target="https://sebastianpendino.com/mentoria/" TargetMode="External"/><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s://sebastianpendino.com/canvas-mapa-empatia-cliente/"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4.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4.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4.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hyperlink" Target="https://sebastianpendino.com/mentoria/"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58.png"/><Relationship Id="rId4" Type="http://schemas.openxmlformats.org/officeDocument/2006/relationships/hyperlink" Target="https://sebastianpendino.com/canvas-mapa-empatia-client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4.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hyperlink" Target="https://sebastianpendino.com/mentoria/" TargetMode="External"/><Relationship Id="rId7" Type="http://schemas.openxmlformats.org/officeDocument/2006/relationships/image" Target="../media/image7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58.png"/><Relationship Id="rId4" Type="http://schemas.openxmlformats.org/officeDocument/2006/relationships/hyperlink" Target="https://sebastianpendino.com/canvas-mapa-empatia-client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ebastianpendino.com/mentoria/"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sebastianpendino.com/canvas-mapa-empatia-client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ebastianpendino.com/mentoria/"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sebastianpendino.com/canvas-mapa-empatia-client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24.png"/><Relationship Id="rId7" Type="http://schemas.openxmlformats.org/officeDocument/2006/relationships/package" Target="../embeddings/Microsoft_Excel_Worksheet.xlsx"/><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4.png"/><Relationship Id="rId7" Type="http://schemas.openxmlformats.org/officeDocument/2006/relationships/image" Target="../media/image9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3.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00000">
            <a:off x="-2638087" y="-1046707"/>
            <a:ext cx="9878001" cy="7471361"/>
          </a:xfrm>
          <a:prstGeom prst="rect">
            <a:avLst/>
          </a:prstGeom>
        </p:spPr>
      </p:pic>
      <p:pic>
        <p:nvPicPr>
          <p:cNvPr id="3" name="Picture 3"/>
          <p:cNvPicPr>
            <a:picLocks noChangeAspect="1"/>
          </p:cNvPicPr>
          <p:nvPr/>
        </p:nvPicPr>
        <p:blipFill>
          <a:blip r:embed="rId4"/>
          <a:srcRect t="24595" b="32892"/>
          <a:stretch>
            <a:fillRect/>
          </a:stretch>
        </p:blipFill>
        <p:spPr>
          <a:xfrm>
            <a:off x="10123866" y="5982794"/>
            <a:ext cx="1640916" cy="546730"/>
          </a:xfrm>
          <a:prstGeom prst="rect">
            <a:avLst/>
          </a:prstGeom>
        </p:spPr>
      </p:pic>
      <p:pic>
        <p:nvPicPr>
          <p:cNvPr id="4" name="Picture 4"/>
          <p:cNvPicPr>
            <a:picLocks noChangeAspect="1"/>
          </p:cNvPicPr>
          <p:nvPr/>
        </p:nvPicPr>
        <p:blipFill>
          <a:blip r:embed="rId5">
            <a:alphaModFix amt="25000"/>
          </a:blip>
          <a:srcRect/>
          <a:stretch>
            <a:fillRect/>
          </a:stretch>
        </p:blipFill>
        <p:spPr>
          <a:xfrm rot="-2554837">
            <a:off x="-1599176" y="1126788"/>
            <a:ext cx="8641295" cy="3704955"/>
          </a:xfrm>
          <a:prstGeom prst="rect">
            <a:avLst/>
          </a:prstGeom>
        </p:spPr>
      </p:pic>
      <p:sp>
        <p:nvSpPr>
          <p:cNvPr id="6" name="TextBox 3">
            <a:extLst>
              <a:ext uri="{FF2B5EF4-FFF2-40B4-BE49-F238E27FC236}">
                <a16:creationId xmlns:a16="http://schemas.microsoft.com/office/drawing/2014/main" id="{71B727DD-E2B6-08C8-7BBF-DF861F06F7AD}"/>
              </a:ext>
            </a:extLst>
          </p:cNvPr>
          <p:cNvSpPr txBox="1"/>
          <p:nvPr/>
        </p:nvSpPr>
        <p:spPr>
          <a:xfrm>
            <a:off x="5481870" y="2903224"/>
            <a:ext cx="5905939" cy="2305696"/>
          </a:xfrm>
          <a:prstGeom prst="rect">
            <a:avLst/>
          </a:prstGeom>
        </p:spPr>
        <p:txBody>
          <a:bodyPr wrap="square" lIns="0" tIns="0" rIns="0" bIns="0" rtlCol="0" anchor="t">
            <a:spAutoFit/>
          </a:bodyPr>
          <a:lstStyle/>
          <a:p>
            <a:pPr>
              <a:lnSpc>
                <a:spcPts val="6090"/>
              </a:lnSpc>
            </a:pPr>
            <a:r>
              <a:rPr lang="en-US" sz="4800" spc="257" dirty="0" err="1">
                <a:latin typeface="Comic Sans MS" panose="030F0702030302020204" pitchFamily="66" charset="0"/>
              </a:rPr>
              <a:t>Lienzo</a:t>
            </a:r>
            <a:r>
              <a:rPr lang="en-US" sz="4800" spc="257" dirty="0">
                <a:latin typeface="Comic Sans MS" panose="030F0702030302020204" pitchFamily="66" charset="0"/>
              </a:rPr>
              <a:t> de </a:t>
            </a:r>
            <a:r>
              <a:rPr lang="en-US" sz="4800" spc="257" dirty="0" err="1">
                <a:latin typeface="Comic Sans MS" panose="030F0702030302020204" pitchFamily="66" charset="0"/>
              </a:rPr>
              <a:t>Modelo</a:t>
            </a:r>
            <a:r>
              <a:rPr lang="en-US" sz="4800" spc="257" dirty="0">
                <a:latin typeface="Comic Sans MS" panose="030F0702030302020204" pitchFamily="66" charset="0"/>
              </a:rPr>
              <a:t> de </a:t>
            </a:r>
            <a:r>
              <a:rPr lang="en-US" sz="4800" spc="257" dirty="0" err="1">
                <a:latin typeface="Comic Sans MS" panose="030F0702030302020204" pitchFamily="66" charset="0"/>
              </a:rPr>
              <a:t>Negocio</a:t>
            </a:r>
            <a:endParaRPr lang="en-US" sz="4800" spc="257" dirty="0">
              <a:latin typeface="Comic Sans MS" panose="030F0702030302020204" pitchFamily="66" charset="0"/>
            </a:endParaRPr>
          </a:p>
          <a:p>
            <a:pPr>
              <a:lnSpc>
                <a:spcPts val="6090"/>
              </a:lnSpc>
            </a:pPr>
            <a:r>
              <a:rPr lang="en-US" sz="4800" spc="257" dirty="0">
                <a:latin typeface="Comic Sans MS" panose="030F0702030302020204" pitchFamily="66" charset="0"/>
              </a:rPr>
              <a:t>(</a:t>
            </a:r>
            <a:r>
              <a:rPr lang="en-US" sz="3200" spc="257" dirty="0">
                <a:latin typeface="Comic Sans MS" panose="030F0702030302020204" pitchFamily="66" charset="0"/>
              </a:rPr>
              <a:t>Model Business Canvas)</a:t>
            </a:r>
            <a:endParaRPr lang="en-US" sz="4800" spc="257" dirty="0">
              <a:latin typeface="Comic Sans MS" panose="030F0702030302020204" pitchFamily="66" charset="0"/>
            </a:endParaRPr>
          </a:p>
        </p:txBody>
      </p:sp>
      <p:pic>
        <p:nvPicPr>
          <p:cNvPr id="7" name="Imagen 6">
            <a:extLst>
              <a:ext uri="{FF2B5EF4-FFF2-40B4-BE49-F238E27FC236}">
                <a16:creationId xmlns:a16="http://schemas.microsoft.com/office/drawing/2014/main" id="{ADBD30CC-70C5-CC63-6A7C-9E627230DD8B}"/>
              </a:ext>
            </a:extLst>
          </p:cNvPr>
          <p:cNvPicPr>
            <a:picLocks noChangeAspect="1"/>
          </p:cNvPicPr>
          <p:nvPr/>
        </p:nvPicPr>
        <p:blipFill>
          <a:blip r:embed="rId6"/>
          <a:stretch>
            <a:fillRect/>
          </a:stretch>
        </p:blipFill>
        <p:spPr>
          <a:xfrm>
            <a:off x="6297375" y="342944"/>
            <a:ext cx="3972479" cy="21338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5" name="Picture 1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 name="Picture 1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7" name="Rectangle 1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8" name="Rectangle 20">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pic>
        <p:nvPicPr>
          <p:cNvPr id="7" name="Imagen 6">
            <a:extLst>
              <a:ext uri="{FF2B5EF4-FFF2-40B4-BE49-F238E27FC236}">
                <a16:creationId xmlns:a16="http://schemas.microsoft.com/office/drawing/2014/main" id="{5F93F42A-B3F9-74E1-49BD-C9903122991F}"/>
              </a:ext>
            </a:extLst>
          </p:cNvPr>
          <p:cNvPicPr>
            <a:picLocks noChangeAspect="1"/>
          </p:cNvPicPr>
          <p:nvPr/>
        </p:nvPicPr>
        <p:blipFill>
          <a:blip r:embed="rId7"/>
          <a:stretch>
            <a:fillRect/>
          </a:stretch>
        </p:blipFill>
        <p:spPr>
          <a:xfrm>
            <a:off x="8410103" y="-39757"/>
            <a:ext cx="2225201" cy="1141407"/>
          </a:xfrm>
          <a:prstGeom prst="rect">
            <a:avLst/>
          </a:prstGeom>
        </p:spPr>
      </p:pic>
      <p:sp>
        <p:nvSpPr>
          <p:cNvPr id="8" name="Flecha: hacia la izquierda 7">
            <a:extLst>
              <a:ext uri="{FF2B5EF4-FFF2-40B4-BE49-F238E27FC236}">
                <a16:creationId xmlns:a16="http://schemas.microsoft.com/office/drawing/2014/main" id="{EA1147F2-F9CA-A265-6364-2BF2B39A2A76}"/>
              </a:ext>
            </a:extLst>
          </p:cNvPr>
          <p:cNvSpPr/>
          <p:nvPr/>
        </p:nvSpPr>
        <p:spPr>
          <a:xfrm>
            <a:off x="6572593" y="2854931"/>
            <a:ext cx="1885836" cy="4623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0EFFF7F9-FFE1-B892-F356-3316C51AF5ED}"/>
              </a:ext>
            </a:extLst>
          </p:cNvPr>
          <p:cNvPicPr>
            <a:picLocks noChangeAspect="1"/>
          </p:cNvPicPr>
          <p:nvPr/>
        </p:nvPicPr>
        <p:blipFill>
          <a:blip r:embed="rId8"/>
          <a:stretch>
            <a:fillRect/>
          </a:stretch>
        </p:blipFill>
        <p:spPr>
          <a:xfrm>
            <a:off x="8589882" y="1216644"/>
            <a:ext cx="2533730" cy="5231810"/>
          </a:xfrm>
          <a:prstGeom prst="rect">
            <a:avLst/>
          </a:prstGeom>
        </p:spPr>
      </p:pic>
      <p:sp>
        <p:nvSpPr>
          <p:cNvPr id="31" name="Flecha: arriba y abajo 30">
            <a:extLst>
              <a:ext uri="{FF2B5EF4-FFF2-40B4-BE49-F238E27FC236}">
                <a16:creationId xmlns:a16="http://schemas.microsoft.com/office/drawing/2014/main" id="{AB764E1A-CA26-FF85-924F-AC4F59A3EEA1}"/>
              </a:ext>
            </a:extLst>
          </p:cNvPr>
          <p:cNvSpPr/>
          <p:nvPr/>
        </p:nvSpPr>
        <p:spPr>
          <a:xfrm>
            <a:off x="10325063" y="270007"/>
            <a:ext cx="57664" cy="10862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10FD6031-AF16-10BB-D86F-42D1EC64FD52}"/>
              </a:ext>
            </a:extLst>
          </p:cNvPr>
          <p:cNvSpPr txBox="1"/>
          <p:nvPr/>
        </p:nvSpPr>
        <p:spPr>
          <a:xfrm>
            <a:off x="142770" y="767102"/>
            <a:ext cx="7770723" cy="3355230"/>
          </a:xfrm>
          <a:prstGeom prst="rect">
            <a:avLst/>
          </a:prstGeom>
        </p:spPr>
        <p:txBody>
          <a:bodyPr vert="horz" lIns="91440" tIns="45720" rIns="91440" bIns="45720" rtlCol="0">
            <a:noAutofit/>
          </a:bodyPr>
          <a:lstStyle/>
          <a:p>
            <a:pPr defTabSz="457200">
              <a:lnSpc>
                <a:spcPct val="90000"/>
              </a:lnSpc>
              <a:spcBef>
                <a:spcPts val="1000"/>
              </a:spcBef>
              <a:buClr>
                <a:schemeClr val="accent1"/>
              </a:buClr>
              <a:buSzPct val="80000"/>
            </a:pPr>
            <a:r>
              <a:rPr lang="es-ES" sz="2400" b="1" i="1" u="sng"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Segmento de clientes</a:t>
            </a:r>
            <a:r>
              <a:rPr lang="es-ES" sz="2400" b="1" i="1"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t>
            </a:r>
            <a:r>
              <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defTabSz="457200">
              <a:lnSpc>
                <a:spcPct val="90000"/>
              </a:lnSpc>
              <a:spcBef>
                <a:spcPts val="1000"/>
              </a:spcBef>
              <a:buClr>
                <a:schemeClr val="accent1"/>
              </a:buClr>
              <a:buSzPct val="80000"/>
            </a:pPr>
            <a:r>
              <a:rPr lang="en-US" sz="2400" dirty="0" err="1">
                <a:solidFill>
                  <a:schemeClr val="bg1"/>
                </a:solidFill>
                <a:latin typeface="Comic Sans MS" panose="030F0702030302020204" pitchFamily="66" charset="0"/>
                <a:ea typeface="+mj-ea"/>
                <a:cs typeface="+mj-cs"/>
              </a:rPr>
              <a:t>Clientes</a:t>
            </a:r>
            <a:r>
              <a:rPr lang="en-US" sz="2400" dirty="0">
                <a:solidFill>
                  <a:schemeClr val="bg1"/>
                </a:solidFill>
                <a:latin typeface="Comic Sans MS" panose="030F0702030302020204" pitchFamily="66" charset="0"/>
                <a:ea typeface="+mj-ea"/>
                <a:cs typeface="+mj-cs"/>
              </a:rPr>
              <a:t>: no </a:t>
            </a:r>
            <a:r>
              <a:rPr lang="en-US" sz="2400" dirty="0" err="1">
                <a:solidFill>
                  <a:schemeClr val="bg1"/>
                </a:solidFill>
                <a:latin typeface="Comic Sans MS" panose="030F0702030302020204" pitchFamily="66" charset="0"/>
                <a:ea typeface="+mj-ea"/>
                <a:cs typeface="+mj-cs"/>
              </a:rPr>
              <a:t>existen</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si</a:t>
            </a:r>
            <a:r>
              <a:rPr lang="en-US" sz="2400" dirty="0">
                <a:solidFill>
                  <a:schemeClr val="bg1"/>
                </a:solidFill>
                <a:latin typeface="Comic Sans MS" panose="030F0702030302020204" pitchFamily="66" charset="0"/>
                <a:ea typeface="+mj-ea"/>
                <a:cs typeface="+mj-cs"/>
              </a:rPr>
              <a:t> no sabes </a:t>
            </a:r>
            <a:r>
              <a:rPr lang="en-US" sz="2400" dirty="0" err="1">
                <a:solidFill>
                  <a:schemeClr val="bg1"/>
                </a:solidFill>
                <a:latin typeface="Comic Sans MS" panose="030F0702030302020204" pitchFamily="66" charset="0"/>
                <a:ea typeface="+mj-ea"/>
                <a:cs typeface="+mj-cs"/>
              </a:rPr>
              <a:t>quienes</a:t>
            </a:r>
            <a:r>
              <a:rPr lang="en-US" sz="2400" dirty="0">
                <a:solidFill>
                  <a:schemeClr val="bg1"/>
                </a:solidFill>
                <a:latin typeface="Comic Sans MS" panose="030F0702030302020204" pitchFamily="66" charset="0"/>
                <a:ea typeface="+mj-ea"/>
                <a:cs typeface="+mj-cs"/>
              </a:rPr>
              <a:t> son, </a:t>
            </a:r>
            <a:r>
              <a:rPr lang="en-US" sz="2400" dirty="0" err="1">
                <a:solidFill>
                  <a:schemeClr val="bg1"/>
                </a:solidFill>
                <a:latin typeface="Comic Sans MS" panose="030F0702030302020204" pitchFamily="66" charset="0"/>
                <a:ea typeface="+mj-ea"/>
                <a:cs typeface="+mj-cs"/>
              </a:rPr>
              <a:t>por</a:t>
            </a:r>
            <a:r>
              <a:rPr lang="en-US" sz="2400" dirty="0">
                <a:solidFill>
                  <a:schemeClr val="bg1"/>
                </a:solidFill>
                <a:latin typeface="Comic Sans MS" panose="030F0702030302020204" pitchFamily="66" charset="0"/>
                <a:ea typeface="+mj-ea"/>
                <a:cs typeface="+mj-cs"/>
              </a:rPr>
              <a:t> lo que hay que </a:t>
            </a:r>
            <a:r>
              <a:rPr lang="en-US" sz="2400" dirty="0" err="1">
                <a:solidFill>
                  <a:schemeClr val="bg1"/>
                </a:solidFill>
                <a:latin typeface="Comic Sans MS" panose="030F0702030302020204" pitchFamily="66" charset="0"/>
                <a:ea typeface="+mj-ea"/>
                <a:cs typeface="+mj-cs"/>
              </a:rPr>
              <a:t>conocerlos</a:t>
            </a:r>
            <a:r>
              <a:rPr lang="en-US" sz="2400" dirty="0">
                <a:solidFill>
                  <a:schemeClr val="bg1"/>
                </a:solidFill>
                <a:latin typeface="Comic Sans MS" panose="030F0702030302020204" pitchFamily="66" charset="0"/>
                <a:ea typeface="+mj-ea"/>
                <a:cs typeface="+mj-cs"/>
              </a:rPr>
              <a:t>:</a:t>
            </a:r>
          </a:p>
          <a:p>
            <a:pPr marL="342900" indent="-342900" defTabSz="457200">
              <a:lnSpc>
                <a:spcPct val="90000"/>
              </a:lnSpc>
              <a:spcBef>
                <a:spcPts val="1000"/>
              </a:spcBef>
              <a:buClr>
                <a:schemeClr val="accent1"/>
              </a:buClr>
              <a:buSzPct val="80000"/>
              <a:buFont typeface="Arial" panose="020B0604020202020204" pitchFamily="34" charset="0"/>
              <a:buChar char="•"/>
            </a:pPr>
            <a:r>
              <a:rPr lang="en-US" sz="2400" dirty="0" err="1">
                <a:solidFill>
                  <a:schemeClr val="bg1"/>
                </a:solidFill>
                <a:latin typeface="Comic Sans MS" panose="030F0702030302020204" pitchFamily="66" charset="0"/>
                <a:ea typeface="+mj-ea"/>
                <a:cs typeface="+mj-cs"/>
              </a:rPr>
              <a:t>Geograficamente</a:t>
            </a:r>
            <a:r>
              <a:rPr lang="en-US" sz="2400" dirty="0">
                <a:solidFill>
                  <a:schemeClr val="bg1"/>
                </a:solidFill>
                <a:latin typeface="Comic Sans MS" panose="030F0702030302020204" pitchFamily="66" charset="0"/>
                <a:ea typeface="+mj-ea"/>
                <a:cs typeface="+mj-cs"/>
              </a:rPr>
              <a:t> (barrio, </a:t>
            </a:r>
            <a:r>
              <a:rPr lang="en-US" sz="2400" dirty="0" err="1">
                <a:solidFill>
                  <a:schemeClr val="bg1"/>
                </a:solidFill>
                <a:latin typeface="Comic Sans MS" panose="030F0702030302020204" pitchFamily="66" charset="0"/>
                <a:ea typeface="+mj-ea"/>
                <a:cs typeface="+mj-cs"/>
              </a:rPr>
              <a:t>calle</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país</a:t>
            </a:r>
            <a:r>
              <a:rPr lang="en-US" sz="2400" dirty="0">
                <a:solidFill>
                  <a:schemeClr val="bg1"/>
                </a:solidFill>
                <a:latin typeface="Comic Sans MS" panose="030F0702030302020204" pitchFamily="66" charset="0"/>
                <a:ea typeface="+mj-ea"/>
                <a:cs typeface="+mj-cs"/>
              </a:rPr>
              <a:t>, etc.)</a:t>
            </a:r>
          </a:p>
          <a:p>
            <a:pPr marL="342900" indent="-342900" defTabSz="457200">
              <a:lnSpc>
                <a:spcPct val="90000"/>
              </a:lnSpc>
              <a:spcBef>
                <a:spcPts val="1000"/>
              </a:spcBef>
              <a:buClr>
                <a:schemeClr val="accent1"/>
              </a:buClr>
              <a:buSzPct val="80000"/>
              <a:buFont typeface="Arial" panose="020B0604020202020204" pitchFamily="34" charset="0"/>
              <a:buChar char="•"/>
            </a:pPr>
            <a:r>
              <a:rPr lang="en-US" sz="2400" dirty="0" err="1">
                <a:solidFill>
                  <a:schemeClr val="bg1"/>
                </a:solidFill>
                <a:latin typeface="Comic Sans MS" panose="030F0702030302020204" pitchFamily="66" charset="0"/>
                <a:ea typeface="+mj-ea"/>
                <a:cs typeface="+mj-cs"/>
              </a:rPr>
              <a:t>Socialmente</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poder</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adquisitivo</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cultura</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procedencia</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formación</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gustos</a:t>
            </a:r>
            <a:r>
              <a:rPr lang="en-US" sz="2400" dirty="0">
                <a:solidFill>
                  <a:schemeClr val="bg1"/>
                </a:solidFill>
                <a:latin typeface="Comic Sans MS" panose="030F0702030302020204" pitchFamily="66" charset="0"/>
                <a:ea typeface="+mj-ea"/>
                <a:cs typeface="+mj-cs"/>
              </a:rPr>
              <a:t>, ….</a:t>
            </a:r>
          </a:p>
          <a:p>
            <a:pPr marL="342900" indent="-342900" defTabSz="457200">
              <a:lnSpc>
                <a:spcPct val="90000"/>
              </a:lnSpc>
              <a:spcBef>
                <a:spcPts val="1000"/>
              </a:spcBef>
              <a:buClr>
                <a:schemeClr val="accent1"/>
              </a:buClr>
              <a:buSzPct val="80000"/>
              <a:buFont typeface="Arial" panose="020B0604020202020204" pitchFamily="34" charset="0"/>
              <a:buChar char="•"/>
            </a:pPr>
            <a:r>
              <a:rPr lang="en-US" sz="2400" dirty="0" err="1">
                <a:solidFill>
                  <a:schemeClr val="bg1"/>
                </a:solidFill>
                <a:latin typeface="Comic Sans MS" panose="030F0702030302020204" pitchFamily="66" charset="0"/>
                <a:ea typeface="+mj-ea"/>
                <a:cs typeface="+mj-cs"/>
              </a:rPr>
              <a:t>Demograficamente</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sexo</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edad</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familia</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número</a:t>
            </a:r>
            <a:r>
              <a:rPr lang="en-US" sz="2400" dirty="0">
                <a:solidFill>
                  <a:schemeClr val="bg1"/>
                </a:solidFill>
                <a:latin typeface="Comic Sans MS" panose="030F0702030302020204" pitchFamily="66" charset="0"/>
                <a:ea typeface="+mj-ea"/>
                <a:cs typeface="+mj-cs"/>
              </a:rPr>
              <a:t>, …</a:t>
            </a:r>
          </a:p>
          <a:p>
            <a:pPr marL="342900" indent="-342900" defTabSz="457200">
              <a:lnSpc>
                <a:spcPct val="90000"/>
              </a:lnSpc>
              <a:spcBef>
                <a:spcPts val="1000"/>
              </a:spcBef>
              <a:buClr>
                <a:schemeClr val="accent1"/>
              </a:buClr>
              <a:buSzPct val="80000"/>
              <a:buFont typeface="Arial" panose="020B0604020202020204" pitchFamily="34" charset="0"/>
              <a:buChar char="•"/>
            </a:pPr>
            <a:r>
              <a:rPr lang="en-US" sz="2400" dirty="0">
                <a:solidFill>
                  <a:schemeClr val="bg1"/>
                </a:solidFill>
                <a:latin typeface="Comic Sans MS" panose="030F0702030302020204" pitchFamily="66" charset="0"/>
                <a:ea typeface="+mj-ea"/>
                <a:cs typeface="+mj-cs"/>
              </a:rPr>
              <a:t>…/…</a:t>
            </a:r>
          </a:p>
          <a:p>
            <a:pPr defTabSz="457200">
              <a:lnSpc>
                <a:spcPct val="90000"/>
              </a:lnSpc>
              <a:spcBef>
                <a:spcPts val="1000"/>
              </a:spcBef>
              <a:buClr>
                <a:schemeClr val="accent1"/>
              </a:buClr>
              <a:buSzPct val="80000"/>
            </a:pPr>
            <a:r>
              <a:rPr lang="en-US" sz="2400" dirty="0" err="1">
                <a:solidFill>
                  <a:schemeClr val="bg1"/>
                </a:solidFill>
                <a:latin typeface="Comic Sans MS" panose="030F0702030302020204" pitchFamily="66" charset="0"/>
                <a:ea typeface="+mj-ea"/>
                <a:cs typeface="+mj-cs"/>
              </a:rPr>
              <a:t>Cuando</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sabemos</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quienes</a:t>
            </a:r>
            <a:r>
              <a:rPr lang="en-US" sz="2400" dirty="0">
                <a:solidFill>
                  <a:schemeClr val="bg1"/>
                </a:solidFill>
                <a:latin typeface="Comic Sans MS" panose="030F0702030302020204" pitchFamily="66" charset="0"/>
                <a:ea typeface="+mj-ea"/>
                <a:cs typeface="+mj-cs"/>
              </a:rPr>
              <a:t> y </a:t>
            </a:r>
            <a:r>
              <a:rPr lang="en-US" sz="2400" dirty="0" err="1">
                <a:solidFill>
                  <a:schemeClr val="bg1"/>
                </a:solidFill>
                <a:latin typeface="Comic Sans MS" panose="030F0702030302020204" pitchFamily="66" charset="0"/>
                <a:ea typeface="+mj-ea"/>
                <a:cs typeface="+mj-cs"/>
              </a:rPr>
              <a:t>como</a:t>
            </a:r>
            <a:r>
              <a:rPr lang="en-US" sz="2400" dirty="0">
                <a:solidFill>
                  <a:schemeClr val="bg1"/>
                </a:solidFill>
                <a:latin typeface="Comic Sans MS" panose="030F0702030302020204" pitchFamily="66" charset="0"/>
                <a:ea typeface="+mj-ea"/>
                <a:cs typeface="+mj-cs"/>
              </a:rPr>
              <a:t> son, la </a:t>
            </a:r>
            <a:r>
              <a:rPr lang="en-US" sz="2400" dirty="0" err="1">
                <a:solidFill>
                  <a:schemeClr val="bg1"/>
                </a:solidFill>
                <a:latin typeface="Comic Sans MS" panose="030F0702030302020204" pitchFamily="66" charset="0"/>
                <a:ea typeface="+mj-ea"/>
                <a:cs typeface="+mj-cs"/>
              </a:rPr>
              <a:t>pregunta</a:t>
            </a:r>
            <a:r>
              <a:rPr lang="en-US" sz="2400" dirty="0">
                <a:solidFill>
                  <a:schemeClr val="bg1"/>
                </a:solidFill>
                <a:latin typeface="Comic Sans MS" panose="030F0702030302020204" pitchFamily="66" charset="0"/>
                <a:ea typeface="+mj-ea"/>
                <a:cs typeface="+mj-cs"/>
              </a:rPr>
              <a:t> es:</a:t>
            </a:r>
          </a:p>
          <a:p>
            <a:pPr defTabSz="457200">
              <a:lnSpc>
                <a:spcPct val="90000"/>
              </a:lnSpc>
              <a:spcBef>
                <a:spcPts val="1000"/>
              </a:spcBef>
              <a:buClr>
                <a:schemeClr val="accent1"/>
              </a:buClr>
              <a:buSzPct val="80000"/>
            </a:pPr>
            <a:r>
              <a:rPr lang="en-US" sz="2400" dirty="0">
                <a:solidFill>
                  <a:schemeClr val="bg1"/>
                </a:solidFill>
                <a:latin typeface="Comic Sans MS" panose="030F0702030302020204" pitchFamily="66" charset="0"/>
                <a:ea typeface="+mj-ea"/>
                <a:cs typeface="+mj-cs"/>
              </a:rPr>
              <a:t>¿Que </a:t>
            </a:r>
            <a:r>
              <a:rPr lang="en-US" sz="2400" dirty="0" err="1">
                <a:solidFill>
                  <a:schemeClr val="bg1"/>
                </a:solidFill>
                <a:latin typeface="Comic Sans MS" panose="030F0702030302020204" pitchFamily="66" charset="0"/>
                <a:ea typeface="+mj-ea"/>
                <a:cs typeface="+mj-cs"/>
              </a:rPr>
              <a:t>molesta</a:t>
            </a:r>
            <a:r>
              <a:rPr lang="en-US" sz="2400" dirty="0">
                <a:solidFill>
                  <a:schemeClr val="bg1"/>
                </a:solidFill>
                <a:latin typeface="Comic Sans MS" panose="030F0702030302020204" pitchFamily="66" charset="0"/>
                <a:ea typeface="+mj-ea"/>
                <a:cs typeface="+mj-cs"/>
              </a:rPr>
              <a:t> a un </a:t>
            </a:r>
            <a:r>
              <a:rPr lang="en-US" sz="2400" dirty="0" err="1">
                <a:solidFill>
                  <a:schemeClr val="bg1"/>
                </a:solidFill>
                <a:latin typeface="Comic Sans MS" panose="030F0702030302020204" pitchFamily="66" charset="0"/>
                <a:ea typeface="+mj-ea"/>
                <a:cs typeface="+mj-cs"/>
              </a:rPr>
              <a:t>cliente</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cuando</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busca</a:t>
            </a:r>
            <a:r>
              <a:rPr lang="en-US" sz="2400" dirty="0">
                <a:solidFill>
                  <a:schemeClr val="bg1"/>
                </a:solidFill>
                <a:latin typeface="Comic Sans MS" panose="030F0702030302020204" pitchFamily="66" charset="0"/>
                <a:ea typeface="+mj-ea"/>
                <a:cs typeface="+mj-cs"/>
              </a:rPr>
              <a:t> un </a:t>
            </a:r>
            <a:r>
              <a:rPr lang="en-US" sz="2400" dirty="0" err="1">
                <a:solidFill>
                  <a:schemeClr val="bg1"/>
                </a:solidFill>
                <a:latin typeface="Comic Sans MS" panose="030F0702030302020204" pitchFamily="66" charset="0"/>
                <a:ea typeface="+mj-ea"/>
                <a:cs typeface="+mj-cs"/>
              </a:rPr>
              <a:t>servicio</a:t>
            </a:r>
            <a:r>
              <a:rPr lang="en-US" sz="2400" dirty="0">
                <a:solidFill>
                  <a:schemeClr val="bg1"/>
                </a:solidFill>
                <a:latin typeface="Comic Sans MS" panose="030F0702030302020204" pitchFamily="66" charset="0"/>
                <a:ea typeface="+mj-ea"/>
                <a:cs typeface="+mj-cs"/>
              </a:rPr>
              <a:t> o </a:t>
            </a:r>
            <a:r>
              <a:rPr lang="en-US" sz="2400" dirty="0" err="1">
                <a:solidFill>
                  <a:schemeClr val="bg1"/>
                </a:solidFill>
                <a:latin typeface="Comic Sans MS" panose="030F0702030302020204" pitchFamily="66" charset="0"/>
                <a:ea typeface="+mj-ea"/>
                <a:cs typeface="+mj-cs"/>
              </a:rPr>
              <a:t>producto</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como</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el</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mio</a:t>
            </a:r>
            <a:r>
              <a:rPr lang="en-US" sz="2400" dirty="0">
                <a:solidFill>
                  <a:schemeClr val="bg1"/>
                </a:solidFill>
                <a:latin typeface="Comic Sans MS" panose="030F0702030302020204" pitchFamily="66" charset="0"/>
                <a:ea typeface="+mj-ea"/>
                <a:cs typeface="+mj-cs"/>
              </a:rPr>
              <a:t>?</a:t>
            </a:r>
          </a:p>
          <a:p>
            <a:pPr defTabSz="457200">
              <a:lnSpc>
                <a:spcPct val="90000"/>
              </a:lnSpc>
              <a:spcBef>
                <a:spcPts val="1000"/>
              </a:spcBef>
              <a:buClr>
                <a:schemeClr val="accent1"/>
              </a:buClr>
              <a:buSzPct val="80000"/>
            </a:pPr>
            <a:r>
              <a:rPr lang="en-US" sz="2400" dirty="0">
                <a:solidFill>
                  <a:schemeClr val="bg1"/>
                </a:solidFill>
                <a:latin typeface="Comic Sans MS" panose="030F0702030302020204" pitchFamily="66" charset="0"/>
                <a:ea typeface="+mj-ea"/>
                <a:cs typeface="+mj-cs"/>
              </a:rPr>
              <a:t>¿Que </a:t>
            </a:r>
            <a:r>
              <a:rPr lang="en-US" sz="2400" dirty="0" err="1">
                <a:solidFill>
                  <a:schemeClr val="bg1"/>
                </a:solidFill>
                <a:latin typeface="Comic Sans MS" panose="030F0702030302020204" pitchFamily="66" charset="0"/>
                <a:ea typeface="+mj-ea"/>
                <a:cs typeface="+mj-cs"/>
              </a:rPr>
              <a:t>ganacia</a:t>
            </a:r>
            <a:r>
              <a:rPr lang="en-US" sz="2400" dirty="0">
                <a:solidFill>
                  <a:schemeClr val="bg1"/>
                </a:solidFill>
                <a:latin typeface="Comic Sans MS" panose="030F0702030302020204" pitchFamily="66" charset="0"/>
                <a:ea typeface="+mj-ea"/>
                <a:cs typeface="+mj-cs"/>
              </a:rPr>
              <a:t> o </a:t>
            </a:r>
            <a:r>
              <a:rPr lang="en-US" sz="2400" dirty="0" err="1">
                <a:solidFill>
                  <a:schemeClr val="bg1"/>
                </a:solidFill>
                <a:latin typeface="Comic Sans MS" panose="030F0702030302020204" pitchFamily="66" charset="0"/>
                <a:ea typeface="+mj-ea"/>
                <a:cs typeface="+mj-cs"/>
              </a:rPr>
              <a:t>beneficio</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espera</a:t>
            </a:r>
            <a:r>
              <a:rPr lang="en-US" sz="2400" dirty="0">
                <a:solidFill>
                  <a:schemeClr val="bg1"/>
                </a:solidFill>
                <a:latin typeface="Comic Sans MS" panose="030F0702030302020204" pitchFamily="66" charset="0"/>
                <a:ea typeface="+mj-ea"/>
                <a:cs typeface="+mj-cs"/>
              </a:rPr>
              <a:t> un </a:t>
            </a:r>
            <a:r>
              <a:rPr lang="en-US" sz="2400" dirty="0" err="1">
                <a:solidFill>
                  <a:schemeClr val="bg1"/>
                </a:solidFill>
                <a:latin typeface="Comic Sans MS" panose="030F0702030302020204" pitchFamily="66" charset="0"/>
                <a:ea typeface="+mj-ea"/>
                <a:cs typeface="+mj-cs"/>
              </a:rPr>
              <a:t>cliente</a:t>
            </a:r>
            <a:r>
              <a:rPr lang="en-US" sz="2400" dirty="0">
                <a:solidFill>
                  <a:schemeClr val="bg1"/>
                </a:solidFill>
                <a:latin typeface="Comic Sans MS" panose="030F0702030302020204" pitchFamily="66" charset="0"/>
                <a:ea typeface="+mj-ea"/>
                <a:cs typeface="+mj-cs"/>
              </a:rPr>
              <a:t> de un </a:t>
            </a:r>
            <a:r>
              <a:rPr lang="en-US" sz="2400" dirty="0" err="1">
                <a:solidFill>
                  <a:schemeClr val="bg1"/>
                </a:solidFill>
                <a:latin typeface="Comic Sans MS" panose="030F0702030302020204" pitchFamily="66" charset="0"/>
                <a:ea typeface="+mj-ea"/>
                <a:cs typeface="+mj-cs"/>
              </a:rPr>
              <a:t>servicio</a:t>
            </a:r>
            <a:r>
              <a:rPr lang="en-US" sz="2400" dirty="0">
                <a:solidFill>
                  <a:schemeClr val="bg1"/>
                </a:solidFill>
                <a:latin typeface="Comic Sans MS" panose="030F0702030302020204" pitchFamily="66" charset="0"/>
                <a:ea typeface="+mj-ea"/>
                <a:cs typeface="+mj-cs"/>
              </a:rPr>
              <a:t> o </a:t>
            </a:r>
            <a:r>
              <a:rPr lang="en-US" sz="2400" dirty="0" err="1">
                <a:solidFill>
                  <a:schemeClr val="bg1"/>
                </a:solidFill>
                <a:latin typeface="Comic Sans MS" panose="030F0702030302020204" pitchFamily="66" charset="0"/>
                <a:ea typeface="+mj-ea"/>
                <a:cs typeface="+mj-cs"/>
              </a:rPr>
              <a:t>producto</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como</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el</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mio</a:t>
            </a:r>
            <a:r>
              <a:rPr lang="en-US" sz="2400" dirty="0">
                <a:solidFill>
                  <a:schemeClr val="bg1"/>
                </a:solidFill>
                <a:latin typeface="Comic Sans MS" panose="030F0702030302020204" pitchFamily="66" charset="0"/>
                <a:ea typeface="+mj-ea"/>
                <a:cs typeface="+mj-cs"/>
              </a:rPr>
              <a:t>?</a:t>
            </a:r>
          </a:p>
          <a:p>
            <a:pPr defTabSz="457200">
              <a:lnSpc>
                <a:spcPct val="90000"/>
              </a:lnSpc>
              <a:spcBef>
                <a:spcPts val="1000"/>
              </a:spcBef>
              <a:buClr>
                <a:schemeClr val="accent1"/>
              </a:buClr>
              <a:buSzPct val="80000"/>
            </a:pPr>
            <a:endParaRPr lang="en-US" sz="2400" dirty="0">
              <a:solidFill>
                <a:schemeClr val="bg1"/>
              </a:solidFill>
              <a:effectLst/>
              <a:latin typeface="Comic Sans MS" panose="030F0702030302020204" pitchFamily="66" charset="0"/>
              <a:ea typeface="+mj-ea"/>
              <a:cs typeface="+mj-cs"/>
            </a:endParaRPr>
          </a:p>
        </p:txBody>
      </p:sp>
    </p:spTree>
    <p:extLst>
      <p:ext uri="{BB962C8B-B14F-4D97-AF65-F5344CB8AC3E}">
        <p14:creationId xmlns:p14="http://schemas.microsoft.com/office/powerpoint/2010/main" val="1582200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5" name="Picture 1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 name="Picture 1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7" name="Rectangle 1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8" name="Rectangle 20">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pic>
        <p:nvPicPr>
          <p:cNvPr id="7" name="Imagen 6">
            <a:extLst>
              <a:ext uri="{FF2B5EF4-FFF2-40B4-BE49-F238E27FC236}">
                <a16:creationId xmlns:a16="http://schemas.microsoft.com/office/drawing/2014/main" id="{5F93F42A-B3F9-74E1-49BD-C9903122991F}"/>
              </a:ext>
            </a:extLst>
          </p:cNvPr>
          <p:cNvPicPr>
            <a:picLocks noChangeAspect="1"/>
          </p:cNvPicPr>
          <p:nvPr/>
        </p:nvPicPr>
        <p:blipFill>
          <a:blip r:embed="rId8"/>
          <a:stretch>
            <a:fillRect/>
          </a:stretch>
        </p:blipFill>
        <p:spPr>
          <a:xfrm>
            <a:off x="8410103" y="-39757"/>
            <a:ext cx="2225201" cy="1141407"/>
          </a:xfrm>
          <a:prstGeom prst="rect">
            <a:avLst/>
          </a:prstGeom>
        </p:spPr>
      </p:pic>
      <p:sp>
        <p:nvSpPr>
          <p:cNvPr id="8" name="Flecha: hacia la izquierda 7">
            <a:extLst>
              <a:ext uri="{FF2B5EF4-FFF2-40B4-BE49-F238E27FC236}">
                <a16:creationId xmlns:a16="http://schemas.microsoft.com/office/drawing/2014/main" id="{EA1147F2-F9CA-A265-6364-2BF2B39A2A76}"/>
              </a:ext>
            </a:extLst>
          </p:cNvPr>
          <p:cNvSpPr/>
          <p:nvPr/>
        </p:nvSpPr>
        <p:spPr>
          <a:xfrm>
            <a:off x="6399246" y="5052652"/>
            <a:ext cx="1885836" cy="4623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0EFFF7F9-FFE1-B892-F356-3316C51AF5ED}"/>
              </a:ext>
            </a:extLst>
          </p:cNvPr>
          <p:cNvPicPr>
            <a:picLocks noChangeAspect="1"/>
          </p:cNvPicPr>
          <p:nvPr/>
        </p:nvPicPr>
        <p:blipFill>
          <a:blip r:embed="rId9"/>
          <a:stretch>
            <a:fillRect/>
          </a:stretch>
        </p:blipFill>
        <p:spPr>
          <a:xfrm>
            <a:off x="8589882" y="1216644"/>
            <a:ext cx="2533730" cy="5231810"/>
          </a:xfrm>
          <a:prstGeom prst="rect">
            <a:avLst/>
          </a:prstGeom>
        </p:spPr>
      </p:pic>
      <p:pic>
        <p:nvPicPr>
          <p:cNvPr id="30" name="Imagen 29">
            <a:extLst>
              <a:ext uri="{FF2B5EF4-FFF2-40B4-BE49-F238E27FC236}">
                <a16:creationId xmlns:a16="http://schemas.microsoft.com/office/drawing/2014/main" id="{98F7F3E7-EDD6-EDDE-7F2F-CA07E0DCBA89}"/>
              </a:ext>
            </a:extLst>
          </p:cNvPr>
          <p:cNvPicPr>
            <a:picLocks noChangeAspect="1"/>
          </p:cNvPicPr>
          <p:nvPr/>
        </p:nvPicPr>
        <p:blipFill>
          <a:blip r:embed="rId10"/>
          <a:stretch>
            <a:fillRect/>
          </a:stretch>
        </p:blipFill>
        <p:spPr>
          <a:xfrm rot="10800000" flipV="1">
            <a:off x="1767994" y="5738075"/>
            <a:ext cx="2835747" cy="1084956"/>
          </a:xfrm>
          <a:prstGeom prst="rect">
            <a:avLst/>
          </a:prstGeom>
        </p:spPr>
      </p:pic>
      <p:sp>
        <p:nvSpPr>
          <p:cNvPr id="31" name="Flecha: arriba y abajo 30">
            <a:extLst>
              <a:ext uri="{FF2B5EF4-FFF2-40B4-BE49-F238E27FC236}">
                <a16:creationId xmlns:a16="http://schemas.microsoft.com/office/drawing/2014/main" id="{AB764E1A-CA26-FF85-924F-AC4F59A3EEA1}"/>
              </a:ext>
            </a:extLst>
          </p:cNvPr>
          <p:cNvSpPr/>
          <p:nvPr/>
        </p:nvSpPr>
        <p:spPr>
          <a:xfrm>
            <a:off x="10325063" y="270007"/>
            <a:ext cx="57664" cy="10862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10FD6031-AF16-10BB-D86F-42D1EC64FD52}"/>
              </a:ext>
            </a:extLst>
          </p:cNvPr>
          <p:cNvSpPr txBox="1"/>
          <p:nvPr/>
        </p:nvSpPr>
        <p:spPr>
          <a:xfrm>
            <a:off x="39231" y="801565"/>
            <a:ext cx="7770723" cy="3018081"/>
          </a:xfrm>
          <a:prstGeom prst="rect">
            <a:avLst/>
          </a:prstGeom>
        </p:spPr>
        <p:txBody>
          <a:bodyPr vert="horz" lIns="91440" tIns="45720" rIns="91440" bIns="45720" rtlCol="0">
            <a:noAutofit/>
          </a:bodyPr>
          <a:lstStyle/>
          <a:p>
            <a:pPr defTabSz="457200">
              <a:lnSpc>
                <a:spcPct val="90000"/>
              </a:lnSpc>
              <a:spcBef>
                <a:spcPts val="1000"/>
              </a:spcBef>
              <a:buClr>
                <a:schemeClr val="accent1"/>
              </a:buClr>
              <a:buSzPct val="80000"/>
            </a:pPr>
            <a:r>
              <a:rPr lang="es-ES" sz="2400" b="1" i="1" u="sng"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Segmento de clientes</a:t>
            </a:r>
            <a:r>
              <a:rPr lang="es-ES" sz="2400" b="1" i="1"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t>
            </a:r>
            <a:r>
              <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defTabSz="457200">
              <a:lnSpc>
                <a:spcPct val="90000"/>
              </a:lnSpc>
              <a:spcBef>
                <a:spcPts val="1000"/>
              </a:spcBef>
              <a:buClr>
                <a:schemeClr val="accent1"/>
              </a:buClr>
              <a:buSzPct val="80000"/>
            </a:pPr>
            <a:r>
              <a:rPr lang="en-US" sz="2400" dirty="0">
                <a:solidFill>
                  <a:schemeClr val="bg1"/>
                </a:solidFill>
                <a:latin typeface="Comic Sans MS" panose="030F0702030302020204" pitchFamily="66" charset="0"/>
                <a:ea typeface="+mj-ea"/>
                <a:cs typeface="+mj-cs"/>
              </a:rPr>
              <a:t>Mercado: </a:t>
            </a:r>
          </a:p>
          <a:p>
            <a:pPr marL="342900" indent="-342900" defTabSz="457200">
              <a:lnSpc>
                <a:spcPct val="90000"/>
              </a:lnSpc>
              <a:spcBef>
                <a:spcPts val="1000"/>
              </a:spcBef>
              <a:buClr>
                <a:schemeClr val="accent1"/>
              </a:buClr>
              <a:buSzPct val="80000"/>
              <a:buFont typeface="Arial" panose="020B0604020202020204" pitchFamily="34" charset="0"/>
              <a:buChar char="•"/>
            </a:pPr>
            <a:r>
              <a:rPr lang="en-US" sz="2400" dirty="0" err="1">
                <a:solidFill>
                  <a:schemeClr val="bg1"/>
                </a:solidFill>
                <a:latin typeface="Comic Sans MS" panose="030F0702030302020204" pitchFamily="66" charset="0"/>
                <a:ea typeface="+mj-ea"/>
                <a:cs typeface="+mj-cs"/>
              </a:rPr>
              <a:t>Masivo</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nos</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dirigimos</a:t>
            </a:r>
            <a:r>
              <a:rPr lang="en-US" sz="2400" dirty="0">
                <a:solidFill>
                  <a:schemeClr val="bg1"/>
                </a:solidFill>
                <a:latin typeface="Comic Sans MS" panose="030F0702030302020204" pitchFamily="66" charset="0"/>
                <a:ea typeface="+mj-ea"/>
                <a:cs typeface="+mj-cs"/>
              </a:rPr>
              <a:t> a </a:t>
            </a:r>
            <a:r>
              <a:rPr lang="en-US" sz="2400" dirty="0" err="1">
                <a:solidFill>
                  <a:schemeClr val="bg1"/>
                </a:solidFill>
                <a:latin typeface="Comic Sans MS" panose="030F0702030302020204" pitchFamily="66" charset="0"/>
                <a:ea typeface="+mj-ea"/>
                <a:cs typeface="+mj-cs"/>
              </a:rPr>
              <a:t>todos</a:t>
            </a:r>
            <a:endParaRPr lang="en-US" sz="2400" dirty="0">
              <a:solidFill>
                <a:schemeClr val="bg1"/>
              </a:solidFill>
              <a:latin typeface="Comic Sans MS" panose="030F0702030302020204" pitchFamily="66" charset="0"/>
              <a:ea typeface="+mj-ea"/>
              <a:cs typeface="+mj-cs"/>
            </a:endParaRPr>
          </a:p>
          <a:p>
            <a:pPr marL="342900" indent="-342900" defTabSz="457200">
              <a:lnSpc>
                <a:spcPct val="90000"/>
              </a:lnSpc>
              <a:spcBef>
                <a:spcPts val="1000"/>
              </a:spcBef>
              <a:buClr>
                <a:schemeClr val="accent1"/>
              </a:buClr>
              <a:buSzPct val="80000"/>
              <a:buFont typeface="Arial" panose="020B0604020202020204" pitchFamily="34" charset="0"/>
              <a:buChar char="•"/>
            </a:pPr>
            <a:r>
              <a:rPr lang="en-US" sz="2400" dirty="0" err="1">
                <a:solidFill>
                  <a:schemeClr val="bg1"/>
                </a:solidFill>
                <a:latin typeface="Comic Sans MS" panose="030F0702030302020204" pitchFamily="66" charset="0"/>
                <a:ea typeface="+mj-ea"/>
                <a:cs typeface="+mj-cs"/>
              </a:rPr>
              <a:t>Segmentado</a:t>
            </a:r>
            <a:r>
              <a:rPr lang="en-US" sz="2400" dirty="0">
                <a:solidFill>
                  <a:schemeClr val="bg1"/>
                </a:solidFill>
                <a:latin typeface="Comic Sans MS" panose="030F0702030302020204" pitchFamily="66" charset="0"/>
                <a:ea typeface="+mj-ea"/>
                <a:cs typeface="+mj-cs"/>
              </a:rPr>
              <a:t>: </a:t>
            </a:r>
            <a:r>
              <a:rPr lang="es-ES" sz="2400" dirty="0">
                <a:solidFill>
                  <a:schemeClr val="bg1"/>
                </a:solidFill>
                <a:latin typeface="Comic Sans MS" panose="030F0702030302020204" pitchFamily="66" charset="0"/>
                <a:ea typeface="+mj-ea"/>
                <a:cs typeface="+mj-cs"/>
              </a:rPr>
              <a:t>clientes con necesidades comunes</a:t>
            </a:r>
          </a:p>
          <a:p>
            <a:pPr marL="342900" indent="-342900" defTabSz="457200">
              <a:lnSpc>
                <a:spcPct val="90000"/>
              </a:lnSpc>
              <a:spcBef>
                <a:spcPts val="1000"/>
              </a:spcBef>
              <a:buClr>
                <a:schemeClr val="accent1"/>
              </a:buClr>
              <a:buSzPct val="80000"/>
              <a:buFont typeface="Arial" panose="020B0604020202020204" pitchFamily="34" charset="0"/>
              <a:buChar char="•"/>
            </a:pPr>
            <a:r>
              <a:rPr lang="en-US" sz="2400" dirty="0" err="1">
                <a:solidFill>
                  <a:schemeClr val="bg1"/>
                </a:solidFill>
                <a:latin typeface="Comic Sans MS" panose="030F0702030302020204" pitchFamily="66" charset="0"/>
                <a:ea typeface="+mj-ea"/>
                <a:cs typeface="+mj-cs"/>
              </a:rPr>
              <a:t>Nicho</a:t>
            </a:r>
            <a:r>
              <a:rPr lang="en-US" sz="2400" dirty="0">
                <a:solidFill>
                  <a:schemeClr val="bg1"/>
                </a:solidFill>
                <a:latin typeface="Comic Sans MS" panose="030F0702030302020204" pitchFamily="66" charset="0"/>
                <a:ea typeface="+mj-ea"/>
                <a:cs typeface="+mj-cs"/>
              </a:rPr>
              <a:t>: solo </a:t>
            </a:r>
            <a:r>
              <a:rPr lang="en-US" sz="2400" dirty="0" err="1">
                <a:solidFill>
                  <a:schemeClr val="bg1"/>
                </a:solidFill>
                <a:latin typeface="Comic Sans MS" panose="030F0702030302020204" pitchFamily="66" charset="0"/>
                <a:ea typeface="+mj-ea"/>
                <a:cs typeface="+mj-cs"/>
              </a:rPr>
              <a:t>nos</a:t>
            </a:r>
            <a:r>
              <a:rPr lang="en-US" sz="2400" dirty="0">
                <a:solidFill>
                  <a:schemeClr val="bg1"/>
                </a:solidFill>
                <a:latin typeface="Comic Sans MS" panose="030F0702030302020204" pitchFamily="66" charset="0"/>
                <a:ea typeface="+mj-ea"/>
                <a:cs typeface="+mj-cs"/>
              </a:rPr>
              <a:t> </a:t>
            </a:r>
            <a:r>
              <a:rPr lang="en-US" sz="2400" dirty="0" err="1">
                <a:solidFill>
                  <a:schemeClr val="bg1"/>
                </a:solidFill>
                <a:latin typeface="Comic Sans MS" panose="030F0702030302020204" pitchFamily="66" charset="0"/>
                <a:ea typeface="+mj-ea"/>
                <a:cs typeface="+mj-cs"/>
              </a:rPr>
              <a:t>comprará</a:t>
            </a:r>
            <a:r>
              <a:rPr lang="en-US" sz="2400" dirty="0">
                <a:solidFill>
                  <a:schemeClr val="bg1"/>
                </a:solidFill>
                <a:latin typeface="Comic Sans MS" panose="030F0702030302020204" pitchFamily="66" charset="0"/>
                <a:ea typeface="+mj-ea"/>
                <a:cs typeface="+mj-cs"/>
              </a:rPr>
              <a:t> un </a:t>
            </a:r>
            <a:r>
              <a:rPr lang="en-US" sz="2400" dirty="0" err="1">
                <a:solidFill>
                  <a:schemeClr val="bg1"/>
                </a:solidFill>
                <a:latin typeface="Comic Sans MS" panose="030F0702030302020204" pitchFamily="66" charset="0"/>
                <a:ea typeface="+mj-ea"/>
                <a:cs typeface="+mj-cs"/>
              </a:rPr>
              <a:t>tipo</a:t>
            </a:r>
            <a:r>
              <a:rPr lang="en-US" sz="2400" dirty="0">
                <a:solidFill>
                  <a:schemeClr val="bg1"/>
                </a:solidFill>
                <a:latin typeface="Comic Sans MS" panose="030F0702030302020204" pitchFamily="66" charset="0"/>
                <a:ea typeface="+mj-ea"/>
                <a:cs typeface="+mj-cs"/>
              </a:rPr>
              <a:t> de persona</a:t>
            </a:r>
          </a:p>
          <a:p>
            <a:pPr marL="342900" indent="-342900" defTabSz="457200">
              <a:lnSpc>
                <a:spcPct val="90000"/>
              </a:lnSpc>
              <a:spcBef>
                <a:spcPts val="1000"/>
              </a:spcBef>
              <a:buClr>
                <a:schemeClr val="accent1"/>
              </a:buClr>
              <a:buSzPct val="80000"/>
              <a:buFont typeface="Arial" panose="020B0604020202020204" pitchFamily="34" charset="0"/>
              <a:buChar char="•"/>
            </a:pPr>
            <a:r>
              <a:rPr lang="en-US" sz="2400" dirty="0" err="1">
                <a:solidFill>
                  <a:schemeClr val="bg1"/>
                </a:solidFill>
                <a:latin typeface="Comic Sans MS" panose="030F0702030302020204" pitchFamily="66" charset="0"/>
                <a:ea typeface="+mj-ea"/>
                <a:cs typeface="+mj-cs"/>
              </a:rPr>
              <a:t>Etc</a:t>
            </a:r>
            <a:r>
              <a:rPr lang="en-US" sz="2400" dirty="0">
                <a:solidFill>
                  <a:schemeClr val="bg1"/>
                </a:solidFill>
                <a:latin typeface="Comic Sans MS" panose="030F0702030302020204" pitchFamily="66" charset="0"/>
                <a:ea typeface="+mj-ea"/>
                <a:cs typeface="+mj-cs"/>
              </a:rPr>
              <a:t>….</a:t>
            </a:r>
          </a:p>
          <a:p>
            <a:pPr defTabSz="457200">
              <a:lnSpc>
                <a:spcPct val="90000"/>
              </a:lnSpc>
              <a:spcBef>
                <a:spcPts val="1000"/>
              </a:spcBef>
              <a:buClr>
                <a:schemeClr val="accent1"/>
              </a:buClr>
              <a:buSzPct val="80000"/>
            </a:pPr>
            <a:endParaRPr lang="en-US" sz="2400" dirty="0">
              <a:solidFill>
                <a:schemeClr val="bg1"/>
              </a:solidFill>
              <a:latin typeface="Comic Sans MS" panose="030F0702030302020204" pitchFamily="66" charset="0"/>
              <a:ea typeface="+mj-ea"/>
              <a:cs typeface="+mj-cs"/>
            </a:endParaRPr>
          </a:p>
          <a:p>
            <a:pPr defTabSz="457200">
              <a:lnSpc>
                <a:spcPct val="90000"/>
              </a:lnSpc>
              <a:spcBef>
                <a:spcPts val="1000"/>
              </a:spcBef>
              <a:buClr>
                <a:schemeClr val="accent1"/>
              </a:buClr>
              <a:buSzPct val="80000"/>
            </a:pPr>
            <a:endParaRPr lang="en-US" sz="2400" dirty="0">
              <a:solidFill>
                <a:schemeClr val="bg1"/>
              </a:solidFill>
              <a:latin typeface="Comic Sans MS" panose="030F0702030302020204" pitchFamily="66" charset="0"/>
              <a:ea typeface="+mj-ea"/>
              <a:cs typeface="+mj-cs"/>
            </a:endParaRPr>
          </a:p>
          <a:p>
            <a:pPr defTabSz="457200">
              <a:lnSpc>
                <a:spcPct val="90000"/>
              </a:lnSpc>
              <a:spcBef>
                <a:spcPts val="1000"/>
              </a:spcBef>
              <a:buClr>
                <a:schemeClr val="accent1"/>
              </a:buClr>
              <a:buSzPct val="80000"/>
            </a:pPr>
            <a:endParaRPr lang="en-US" sz="2400" dirty="0">
              <a:solidFill>
                <a:schemeClr val="bg1"/>
              </a:solidFill>
              <a:effectLst/>
              <a:latin typeface="Comic Sans MS" panose="030F0702030302020204" pitchFamily="66" charset="0"/>
              <a:ea typeface="+mj-ea"/>
              <a:cs typeface="+mj-cs"/>
            </a:endParaRPr>
          </a:p>
        </p:txBody>
      </p:sp>
      <p:sp>
        <p:nvSpPr>
          <p:cNvPr id="3" name="CuadroTexto 2">
            <a:extLst>
              <a:ext uri="{FF2B5EF4-FFF2-40B4-BE49-F238E27FC236}">
                <a16:creationId xmlns:a16="http://schemas.microsoft.com/office/drawing/2014/main" id="{0ECFE37B-65B4-9829-5406-BED40B76AFA8}"/>
              </a:ext>
            </a:extLst>
          </p:cNvPr>
          <p:cNvSpPr txBox="1"/>
          <p:nvPr/>
        </p:nvSpPr>
        <p:spPr>
          <a:xfrm>
            <a:off x="39231" y="3682188"/>
            <a:ext cx="7770723" cy="2596593"/>
          </a:xfrm>
          <a:prstGeom prst="rect">
            <a:avLst/>
          </a:prstGeom>
        </p:spPr>
        <p:txBody>
          <a:bodyPr vert="horz" lIns="91440" tIns="45720" rIns="91440" bIns="45720" rtlCol="0">
            <a:noAutofit/>
          </a:bodyPr>
          <a:lstStyle/>
          <a:p>
            <a:pPr defTabSz="457200">
              <a:lnSpc>
                <a:spcPct val="90000"/>
              </a:lnSpc>
              <a:spcBef>
                <a:spcPts val="1000"/>
              </a:spcBef>
              <a:buClr>
                <a:schemeClr val="accent1"/>
              </a:buClr>
              <a:buSzPct val="80000"/>
            </a:pPr>
            <a:r>
              <a:rPr lang="es-ES" sz="2400"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En definitiva, hay que saber para quien estamos creando valor.</a:t>
            </a:r>
          </a:p>
          <a:p>
            <a:pPr defTabSz="457200">
              <a:lnSpc>
                <a:spcPct val="90000"/>
              </a:lnSpc>
              <a:spcBef>
                <a:spcPts val="1000"/>
              </a:spcBef>
              <a:buClr>
                <a:schemeClr val="accent1"/>
              </a:buClr>
              <a:buSzPct val="80000"/>
            </a:pPr>
            <a:r>
              <a:rPr lang="es-ES" sz="2400"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Quienes son nuestros clientes mas importantes.</a:t>
            </a:r>
          </a:p>
          <a:p>
            <a:pPr defTabSz="457200">
              <a:lnSpc>
                <a:spcPct val="90000"/>
              </a:lnSpc>
              <a:spcBef>
                <a:spcPts val="1000"/>
              </a:spcBef>
              <a:buClr>
                <a:schemeClr val="accent1"/>
              </a:buClr>
              <a:buSzPct val="80000"/>
            </a:pPr>
            <a:r>
              <a:rPr lang="es-ES" sz="2400"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Visualizar a cada uno de ellos.  </a:t>
            </a:r>
          </a:p>
          <a:p>
            <a:pPr defTabSz="457200">
              <a:lnSpc>
                <a:spcPct val="90000"/>
              </a:lnSpc>
              <a:spcBef>
                <a:spcPts val="1000"/>
              </a:spcBef>
              <a:buClr>
                <a:schemeClr val="accent1"/>
              </a:buClr>
              <a:buSzPct val="80000"/>
            </a:pPr>
            <a:r>
              <a:rPr lang="es-ES" sz="2400" dirty="0">
                <a:solidFill>
                  <a:schemeClr val="bg1"/>
                </a:solidFill>
                <a:latin typeface="Comic Sans MS" panose="030F0702030302020204" pitchFamily="66" charset="0"/>
                <a:ea typeface="+mj-ea"/>
                <a:cs typeface="Times New Roman" panose="02020603050405020304" pitchFamily="18" charset="0"/>
              </a:rPr>
              <a:t>Saber CUANTOS son.</a:t>
            </a:r>
            <a:endParaRPr lang="en-US" sz="2400" dirty="0">
              <a:solidFill>
                <a:schemeClr val="bg1"/>
              </a:solidFill>
              <a:latin typeface="Comic Sans MS" panose="030F0702030302020204" pitchFamily="66" charset="0"/>
              <a:ea typeface="+mj-ea"/>
              <a:cs typeface="+mj-cs"/>
            </a:endParaRPr>
          </a:p>
          <a:p>
            <a:pPr defTabSz="457200">
              <a:lnSpc>
                <a:spcPct val="90000"/>
              </a:lnSpc>
              <a:spcBef>
                <a:spcPts val="1000"/>
              </a:spcBef>
              <a:buClr>
                <a:schemeClr val="accent1"/>
              </a:buClr>
              <a:buSzPct val="80000"/>
            </a:pPr>
            <a:endParaRPr lang="en-US" sz="2400" dirty="0">
              <a:solidFill>
                <a:schemeClr val="bg1"/>
              </a:solidFill>
              <a:latin typeface="Comic Sans MS" panose="030F0702030302020204" pitchFamily="66" charset="0"/>
              <a:ea typeface="+mj-ea"/>
              <a:cs typeface="+mj-cs"/>
            </a:endParaRPr>
          </a:p>
          <a:p>
            <a:pPr defTabSz="457200">
              <a:lnSpc>
                <a:spcPct val="90000"/>
              </a:lnSpc>
              <a:spcBef>
                <a:spcPts val="1000"/>
              </a:spcBef>
              <a:buClr>
                <a:schemeClr val="accent1"/>
              </a:buClr>
              <a:buSzPct val="80000"/>
            </a:pPr>
            <a:endParaRPr lang="en-US" sz="2400" dirty="0">
              <a:solidFill>
                <a:schemeClr val="bg1"/>
              </a:solidFill>
              <a:latin typeface="Comic Sans MS" panose="030F0702030302020204" pitchFamily="66" charset="0"/>
              <a:ea typeface="+mj-ea"/>
              <a:cs typeface="+mj-cs"/>
            </a:endParaRPr>
          </a:p>
          <a:p>
            <a:pPr defTabSz="457200">
              <a:lnSpc>
                <a:spcPct val="90000"/>
              </a:lnSpc>
              <a:spcBef>
                <a:spcPts val="1000"/>
              </a:spcBef>
              <a:buClr>
                <a:schemeClr val="accent1"/>
              </a:buClr>
              <a:buSzPct val="80000"/>
            </a:pPr>
            <a:endParaRPr lang="en-US" sz="2400" dirty="0">
              <a:solidFill>
                <a:schemeClr val="bg1"/>
              </a:solidFill>
              <a:effectLst/>
              <a:latin typeface="Comic Sans MS" panose="030F0702030302020204" pitchFamily="66" charset="0"/>
              <a:ea typeface="+mj-ea"/>
              <a:cs typeface="+mj-cs"/>
            </a:endParaRPr>
          </a:p>
        </p:txBody>
      </p:sp>
    </p:spTree>
    <p:extLst>
      <p:ext uri="{BB962C8B-B14F-4D97-AF65-F5344CB8AC3E}">
        <p14:creationId xmlns:p14="http://schemas.microsoft.com/office/powerpoint/2010/main" val="1596052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1 Título">
            <a:extLst>
              <a:ext uri="{FF2B5EF4-FFF2-40B4-BE49-F238E27FC236}">
                <a16:creationId xmlns:a16="http://schemas.microsoft.com/office/drawing/2014/main" id="{B4006600-A4E8-30A9-5061-D0DFA00AD708}"/>
              </a:ext>
            </a:extLst>
          </p:cNvPr>
          <p:cNvSpPr>
            <a:spLocks noGrp="1"/>
          </p:cNvSpPr>
          <p:nvPr>
            <p:ph type="title"/>
          </p:nvPr>
        </p:nvSpPr>
        <p:spPr>
          <a:xfrm>
            <a:off x="648931" y="396013"/>
            <a:ext cx="9252154" cy="1016654"/>
          </a:xfrm>
        </p:spPr>
        <p:txBody>
          <a:bodyPr rtlCol="0">
            <a:normAutofit fontScale="90000"/>
          </a:bodyPr>
          <a:lstStyle/>
          <a:p>
            <a:pPr eaLnBrk="1" fontAlgn="auto" hangingPunct="1">
              <a:lnSpc>
                <a:spcPct val="90000"/>
              </a:lnSpc>
              <a:spcAft>
                <a:spcPts val="0"/>
              </a:spcAft>
              <a:defRPr/>
            </a:pPr>
            <a:r>
              <a:rPr lang="en-US" sz="3100">
                <a:ln w="11430"/>
                <a:effectLst>
                  <a:outerShdw blurRad="50800" dist="39000" dir="5460000" algn="tl">
                    <a:srgbClr val="000000">
                      <a:alpha val="38000"/>
                    </a:srgbClr>
                  </a:outerShdw>
                </a:effectLst>
                <a:latin typeface="Comic Sans MS" panose="030F0702030302020204" pitchFamily="66" charset="0"/>
              </a:rPr>
              <a:t>4ª REFLEXION  CLAVE : quien es mi competencia, a quien compran o pueden comprar mis CLIENTES.</a:t>
            </a:r>
            <a:br>
              <a:rPr lang="es-ES" altLang="es-ES" sz="3100">
                <a:latin typeface="Comic Sans MS" panose="030F0702030302020204" pitchFamily="66" charset="0"/>
              </a:rPr>
            </a:br>
            <a:br>
              <a:rPr lang="es-ES" sz="2000" b="1">
                <a:ln w="1905"/>
                <a:effectLst>
                  <a:innerShdw blurRad="69850" dist="43180" dir="5400000">
                    <a:srgbClr val="000000">
                      <a:alpha val="65000"/>
                    </a:srgbClr>
                  </a:innerShdw>
                </a:effectLst>
                <a:latin typeface="Comic Sans MS" panose="030F0702030302020204" pitchFamily="66" charset="0"/>
              </a:rPr>
            </a:br>
            <a:endParaRPr lang="es-ES" altLang="es-ES" sz="20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5" name="CuadroTexto 4">
            <a:extLst>
              <a:ext uri="{FF2B5EF4-FFF2-40B4-BE49-F238E27FC236}">
                <a16:creationId xmlns:a16="http://schemas.microsoft.com/office/drawing/2014/main" id="{63C7564F-BBF3-F559-5DCA-A5B07FB3A3EA}"/>
              </a:ext>
            </a:extLst>
          </p:cNvPr>
          <p:cNvSpPr txBox="1"/>
          <p:nvPr/>
        </p:nvSpPr>
        <p:spPr>
          <a:xfrm>
            <a:off x="358815" y="2286162"/>
            <a:ext cx="6655443" cy="4606389"/>
          </a:xfrm>
          <a:prstGeom prst="rect">
            <a:avLst/>
          </a:prstGeom>
          <a:noFill/>
        </p:spPr>
        <p:txBody>
          <a:bodyPr wrap="square">
            <a:spAutoFit/>
          </a:bodyPr>
          <a:lstStyle/>
          <a:p>
            <a:pPr marL="0" indent="0">
              <a:spcBef>
                <a:spcPts val="750"/>
              </a:spcBef>
              <a:spcAft>
                <a:spcPts val="800"/>
              </a:spcAft>
              <a:buNone/>
            </a:pPr>
            <a:r>
              <a:rPr lang="es-ES" sz="2400" b="1"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Quienes son los principales competidores y su estrategias:</a:t>
            </a:r>
            <a:endParaRPr lang="es-ES" sz="2400" b="1" dirty="0">
              <a:solidFill>
                <a:schemeClr val="bg1"/>
              </a:solidFill>
              <a:latin typeface="Comic Sans MS" panose="030F0702030302020204" pitchFamily="66" charset="0"/>
              <a:ea typeface="Times New Roman" panose="02020603050405020304" pitchFamily="18" charset="0"/>
              <a:cs typeface="Calibri" panose="020F0502020204030204" pitchFamily="34" charset="0"/>
            </a:endParaRPr>
          </a:p>
          <a:p>
            <a:pPr marL="342900" indent="-342900">
              <a:spcAft>
                <a:spcPts val="800"/>
              </a:spcAft>
              <a:buFont typeface="Arial" panose="020B0604020202020204" pitchFamily="34" charset="0"/>
              <a:buChar char="•"/>
            </a:pP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Q</a:t>
            </a:r>
            <a:r>
              <a:rPr lang="es-ES" sz="2400"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ué tipo de producto ofrece, </a:t>
            </a:r>
          </a:p>
          <a:p>
            <a:pPr marL="342900" indent="-342900">
              <a:spcAft>
                <a:spcPts val="800"/>
              </a:spcAft>
              <a:buFont typeface="Arial" panose="020B0604020202020204" pitchFamily="34" charset="0"/>
              <a:buChar char="•"/>
            </a:pP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P</a:t>
            </a:r>
            <a:r>
              <a:rPr lang="es-ES" sz="2400"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olítica de precios, </a:t>
            </a:r>
          </a:p>
          <a:p>
            <a:pPr marL="342900" indent="-342900">
              <a:spcAft>
                <a:spcPts val="800"/>
              </a:spcAft>
              <a:buFont typeface="Arial" panose="020B0604020202020204" pitchFamily="34" charset="0"/>
              <a:buChar char="•"/>
            </a:pP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A</a:t>
            </a:r>
            <a:r>
              <a:rPr lang="es-ES" sz="2400"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tención al cliente, </a:t>
            </a:r>
          </a:p>
          <a:p>
            <a:pPr marL="342900" indent="-342900">
              <a:spcAft>
                <a:spcPts val="800"/>
              </a:spcAft>
              <a:buFont typeface="Arial" panose="020B0604020202020204" pitchFamily="34" charset="0"/>
              <a:buChar char="•"/>
            </a:pPr>
            <a:r>
              <a:rPr lang="es-ES" sz="2400"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Venta online o no, </a:t>
            </a:r>
          </a:p>
          <a:p>
            <a:pPr marL="342900" indent="-342900">
              <a:spcAft>
                <a:spcPts val="800"/>
              </a:spcAft>
              <a:buFont typeface="Arial" panose="020B0604020202020204" pitchFamily="34" charset="0"/>
              <a:buChar char="•"/>
            </a:pPr>
            <a:r>
              <a:rPr lang="es-ES" sz="2400"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Formas de envío,</a:t>
            </a:r>
          </a:p>
          <a:p>
            <a:pPr marL="342900" indent="-342900">
              <a:spcAft>
                <a:spcPts val="800"/>
              </a:spcAft>
              <a:buFont typeface="Arial" panose="020B0604020202020204" pitchFamily="34" charset="0"/>
              <a:buChar char="•"/>
            </a:pPr>
            <a:r>
              <a:rPr lang="es-ES" sz="2400"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Nivel de digitalización…</a:t>
            </a:r>
          </a:p>
          <a:p>
            <a:pPr marL="0" indent="0">
              <a:spcBef>
                <a:spcPts val="750"/>
              </a:spcBef>
              <a:spcAft>
                <a:spcPts val="800"/>
              </a:spcAft>
              <a:buNone/>
            </a:pP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En definitiva, </a:t>
            </a:r>
            <a:r>
              <a:rPr lang="es-ES" sz="2400"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conocer las </a:t>
            </a:r>
            <a:r>
              <a:rPr lang="es-ES" sz="2400" b="1"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debilidades y fortalezas de la competencia</a:t>
            </a:r>
            <a:endParaRPr lang="es-ES" sz="2400" dirty="0">
              <a:solidFill>
                <a:schemeClr val="bg1"/>
              </a:solidFill>
            </a:endParaRPr>
          </a:p>
        </p:txBody>
      </p:sp>
      <p:pic>
        <p:nvPicPr>
          <p:cNvPr id="6" name="Imagen 5">
            <a:extLst>
              <a:ext uri="{FF2B5EF4-FFF2-40B4-BE49-F238E27FC236}">
                <a16:creationId xmlns:a16="http://schemas.microsoft.com/office/drawing/2014/main" id="{39EDD18E-B2DA-F536-6683-13412B206053}"/>
              </a:ext>
            </a:extLst>
          </p:cNvPr>
          <p:cNvPicPr>
            <a:picLocks noChangeAspect="1"/>
          </p:cNvPicPr>
          <p:nvPr/>
        </p:nvPicPr>
        <p:blipFill>
          <a:blip r:embed="rId3"/>
          <a:stretch>
            <a:fillRect/>
          </a:stretch>
        </p:blipFill>
        <p:spPr>
          <a:xfrm>
            <a:off x="8175005" y="1714504"/>
            <a:ext cx="3855902" cy="2385402"/>
          </a:xfrm>
          <a:prstGeom prst="rect">
            <a:avLst/>
          </a:prstGeom>
        </p:spPr>
      </p:pic>
      <p:pic>
        <p:nvPicPr>
          <p:cNvPr id="9" name="Imagen 8">
            <a:extLst>
              <a:ext uri="{FF2B5EF4-FFF2-40B4-BE49-F238E27FC236}">
                <a16:creationId xmlns:a16="http://schemas.microsoft.com/office/drawing/2014/main" id="{F4514CB5-F342-6AEC-9259-B7EB7EE8DF05}"/>
              </a:ext>
            </a:extLst>
          </p:cNvPr>
          <p:cNvPicPr>
            <a:picLocks noChangeAspect="1"/>
          </p:cNvPicPr>
          <p:nvPr/>
        </p:nvPicPr>
        <p:blipFill>
          <a:blip r:embed="rId4"/>
          <a:stretch>
            <a:fillRect/>
          </a:stretch>
        </p:blipFill>
        <p:spPr>
          <a:xfrm>
            <a:off x="8175005" y="4180334"/>
            <a:ext cx="3715182" cy="2838178"/>
          </a:xfrm>
          <a:prstGeom prst="rect">
            <a:avLst/>
          </a:prstGeom>
        </p:spPr>
      </p:pic>
    </p:spTree>
    <p:extLst>
      <p:ext uri="{BB962C8B-B14F-4D97-AF65-F5344CB8AC3E}">
        <p14:creationId xmlns:p14="http://schemas.microsoft.com/office/powerpoint/2010/main" val="379389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1 Título">
            <a:extLst>
              <a:ext uri="{FF2B5EF4-FFF2-40B4-BE49-F238E27FC236}">
                <a16:creationId xmlns:a16="http://schemas.microsoft.com/office/drawing/2014/main" id="{B4006600-A4E8-30A9-5061-D0DFA00AD708}"/>
              </a:ext>
            </a:extLst>
          </p:cNvPr>
          <p:cNvSpPr>
            <a:spLocks noGrp="1"/>
          </p:cNvSpPr>
          <p:nvPr>
            <p:ph type="title"/>
          </p:nvPr>
        </p:nvSpPr>
        <p:spPr>
          <a:xfrm>
            <a:off x="648931" y="396013"/>
            <a:ext cx="9252154" cy="1016654"/>
          </a:xfrm>
        </p:spPr>
        <p:txBody>
          <a:bodyPr rtlCol="0">
            <a:normAutofit fontScale="90000"/>
          </a:bodyPr>
          <a:lstStyle/>
          <a:p>
            <a:pPr eaLnBrk="1" fontAlgn="auto" hangingPunct="1">
              <a:lnSpc>
                <a:spcPct val="90000"/>
              </a:lnSpc>
              <a:spcAft>
                <a:spcPts val="0"/>
              </a:spcAft>
              <a:defRPr/>
            </a:pPr>
            <a:r>
              <a:rPr lang="en-US" sz="3100" dirty="0">
                <a:ln w="11430"/>
                <a:effectLst>
                  <a:outerShdw blurRad="50800" dist="39000" dir="5460000" algn="tl">
                    <a:srgbClr val="000000">
                      <a:alpha val="38000"/>
                    </a:srgbClr>
                  </a:outerShdw>
                </a:effectLst>
                <a:latin typeface="Comic Sans MS" panose="030F0702030302020204" pitchFamily="66" charset="0"/>
              </a:rPr>
              <a:t>5ª REFLEXION  CLAVE : </a:t>
            </a:r>
            <a:r>
              <a:rPr lang="en-US" sz="3100" dirty="0" err="1">
                <a:ln w="11430"/>
                <a:effectLst>
                  <a:outerShdw blurRad="50800" dist="39000" dir="5460000" algn="tl">
                    <a:srgbClr val="000000">
                      <a:alpha val="38000"/>
                    </a:srgbClr>
                  </a:outerShdw>
                </a:effectLst>
                <a:latin typeface="Comic Sans MS" panose="030F0702030302020204" pitchFamily="66" charset="0"/>
              </a:rPr>
              <a:t>por</a:t>
            </a:r>
            <a:r>
              <a:rPr lang="en-US" sz="3100" dirty="0">
                <a:ln w="11430"/>
                <a:effectLst>
                  <a:outerShdw blurRad="50800" dist="39000" dir="5460000" algn="tl">
                    <a:srgbClr val="000000">
                      <a:alpha val="38000"/>
                    </a:srgbClr>
                  </a:outerShdw>
                </a:effectLst>
                <a:latin typeface="Comic Sans MS" panose="030F0702030302020204" pitchFamily="66" charset="0"/>
              </a:rPr>
              <a:t> </a:t>
            </a:r>
            <a:r>
              <a:rPr lang="en-US" sz="3100" dirty="0" err="1">
                <a:ln w="11430"/>
                <a:effectLst>
                  <a:outerShdw blurRad="50800" dist="39000" dir="5460000" algn="tl">
                    <a:srgbClr val="000000">
                      <a:alpha val="38000"/>
                    </a:srgbClr>
                  </a:outerShdw>
                </a:effectLst>
                <a:latin typeface="Comic Sans MS" panose="030F0702030302020204" pitchFamily="66" charset="0"/>
              </a:rPr>
              <a:t>qué</a:t>
            </a:r>
            <a:r>
              <a:rPr lang="en-US" sz="3100" dirty="0">
                <a:ln w="11430"/>
                <a:effectLst>
                  <a:outerShdw blurRad="50800" dist="39000" dir="5460000" algn="tl">
                    <a:srgbClr val="000000">
                      <a:alpha val="38000"/>
                    </a:srgbClr>
                  </a:outerShdw>
                </a:effectLst>
                <a:latin typeface="Comic Sans MS" panose="030F0702030302020204" pitchFamily="66" charset="0"/>
              </a:rPr>
              <a:t> mis CLIENTES </a:t>
            </a:r>
            <a:r>
              <a:rPr lang="en-US" sz="3100" dirty="0" err="1">
                <a:ln w="11430"/>
                <a:effectLst>
                  <a:outerShdw blurRad="50800" dist="39000" dir="5460000" algn="tl">
                    <a:srgbClr val="000000">
                      <a:alpha val="38000"/>
                    </a:srgbClr>
                  </a:outerShdw>
                </a:effectLst>
                <a:latin typeface="Comic Sans MS" panose="030F0702030302020204" pitchFamily="66" charset="0"/>
              </a:rPr>
              <a:t>deben</a:t>
            </a:r>
            <a:r>
              <a:rPr lang="en-US" sz="3100" dirty="0">
                <a:ln w="11430"/>
                <a:effectLst>
                  <a:outerShdw blurRad="50800" dist="39000" dir="5460000" algn="tl">
                    <a:srgbClr val="000000">
                      <a:alpha val="38000"/>
                    </a:srgbClr>
                  </a:outerShdw>
                </a:effectLst>
                <a:latin typeface="Comic Sans MS" panose="030F0702030302020204" pitchFamily="66" charset="0"/>
              </a:rPr>
              <a:t> </a:t>
            </a:r>
            <a:r>
              <a:rPr lang="en-US" sz="3100" dirty="0" err="1">
                <a:ln w="11430"/>
                <a:effectLst>
                  <a:outerShdw blurRad="50800" dist="39000" dir="5460000" algn="tl">
                    <a:srgbClr val="000000">
                      <a:alpha val="38000"/>
                    </a:srgbClr>
                  </a:outerShdw>
                </a:effectLst>
                <a:latin typeface="Comic Sans MS" panose="030F0702030302020204" pitchFamily="66" charset="0"/>
              </a:rPr>
              <a:t>comprarme</a:t>
            </a:r>
            <a:r>
              <a:rPr lang="en-US" sz="3100" dirty="0">
                <a:ln w="11430"/>
                <a:effectLst>
                  <a:outerShdw blurRad="50800" dist="39000" dir="5460000" algn="tl">
                    <a:srgbClr val="000000">
                      <a:alpha val="38000"/>
                    </a:srgbClr>
                  </a:outerShdw>
                </a:effectLst>
                <a:latin typeface="Comic Sans MS" panose="030F0702030302020204" pitchFamily="66" charset="0"/>
              </a:rPr>
              <a:t> a MI y no a la </a:t>
            </a:r>
            <a:r>
              <a:rPr lang="en-US" sz="3100" dirty="0" err="1">
                <a:ln w="11430"/>
                <a:effectLst>
                  <a:outerShdw blurRad="50800" dist="39000" dir="5460000" algn="tl">
                    <a:srgbClr val="000000">
                      <a:alpha val="38000"/>
                    </a:srgbClr>
                  </a:outerShdw>
                </a:effectLst>
                <a:latin typeface="Comic Sans MS" panose="030F0702030302020204" pitchFamily="66" charset="0"/>
              </a:rPr>
              <a:t>competencia</a:t>
            </a:r>
            <a:r>
              <a:rPr lang="en-US" sz="3100" dirty="0">
                <a:ln w="11430"/>
                <a:effectLst>
                  <a:outerShdw blurRad="50800" dist="39000" dir="5460000" algn="tl">
                    <a:srgbClr val="000000">
                      <a:alpha val="38000"/>
                    </a:srgbClr>
                  </a:outerShdw>
                </a:effectLst>
                <a:latin typeface="Comic Sans MS" panose="030F0702030302020204" pitchFamily="66" charset="0"/>
              </a:rPr>
              <a:t>.</a:t>
            </a:r>
            <a:br>
              <a:rPr lang="es-ES" altLang="es-ES" sz="3100" dirty="0">
                <a:latin typeface="Comic Sans MS" panose="030F0702030302020204" pitchFamily="66" charset="0"/>
              </a:rPr>
            </a:br>
            <a:br>
              <a:rPr lang="es-ES" sz="2000" b="1" dirty="0">
                <a:ln w="1905"/>
                <a:effectLst>
                  <a:innerShdw blurRad="69850" dist="43180" dir="5400000">
                    <a:srgbClr val="000000">
                      <a:alpha val="65000"/>
                    </a:srgbClr>
                  </a:innerShdw>
                </a:effectLst>
                <a:latin typeface="Comic Sans MS" panose="030F0702030302020204" pitchFamily="66" charset="0"/>
              </a:rPr>
            </a:br>
            <a:endParaRPr lang="es-ES" altLang="es-ES" sz="20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3" name="Marcador de contenido 2">
            <a:extLst>
              <a:ext uri="{FF2B5EF4-FFF2-40B4-BE49-F238E27FC236}">
                <a16:creationId xmlns:a16="http://schemas.microsoft.com/office/drawing/2014/main" id="{1914A3E0-7D4D-A21F-F4FD-80F76F82E448}"/>
              </a:ext>
            </a:extLst>
          </p:cNvPr>
          <p:cNvSpPr>
            <a:spLocks noGrp="1"/>
          </p:cNvSpPr>
          <p:nvPr>
            <p:ph idx="1"/>
          </p:nvPr>
        </p:nvSpPr>
        <p:spPr>
          <a:xfrm>
            <a:off x="562441" y="2286162"/>
            <a:ext cx="7153602" cy="1537582"/>
          </a:xfrm>
        </p:spPr>
        <p:txBody>
          <a:bodyPr>
            <a:normAutofit lnSpcReduction="10000"/>
          </a:bodyPr>
          <a:lstStyle/>
          <a:p>
            <a:r>
              <a:rPr lang="es-ES" sz="2400" b="1"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La propuesta de valor debe responder a por qué un cliente debe elegirte a ti y no a tu competencia</a:t>
            </a:r>
            <a:r>
              <a:rPr lang="es-ES" sz="2400"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 </a:t>
            </a:r>
            <a:r>
              <a:rPr lang="es-ES" sz="2400" b="1"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a por qué te sitúa  como primera opción de compra</a:t>
            </a:r>
            <a:r>
              <a:rPr lang="es-ES" b="1"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a:t>
            </a:r>
            <a:endParaRPr lang="es-ES" b="1"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a:p>
            <a:pPr marL="0" indent="0">
              <a:buNone/>
            </a:pPr>
            <a:endParaRPr lang="es-ES"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endParaRPr>
          </a:p>
        </p:txBody>
      </p:sp>
      <p:pic>
        <p:nvPicPr>
          <p:cNvPr id="7" name="Imagen 6">
            <a:extLst>
              <a:ext uri="{FF2B5EF4-FFF2-40B4-BE49-F238E27FC236}">
                <a16:creationId xmlns:a16="http://schemas.microsoft.com/office/drawing/2014/main" id="{32F79215-3B8D-9F47-D994-49E9C7D5EB63}"/>
              </a:ext>
            </a:extLst>
          </p:cNvPr>
          <p:cNvPicPr>
            <a:picLocks noChangeAspect="1"/>
          </p:cNvPicPr>
          <p:nvPr/>
        </p:nvPicPr>
        <p:blipFill rotWithShape="1">
          <a:blip r:embed="rId3"/>
          <a:srcRect l="18595" r="13057" b="-1"/>
          <a:stretch/>
        </p:blipFill>
        <p:spPr>
          <a:xfrm>
            <a:off x="8553994" y="2587999"/>
            <a:ext cx="3638006" cy="3195403"/>
          </a:xfrm>
          <a:prstGeom prst="rect">
            <a:avLst/>
          </a:prstGeom>
          <a:effectLst/>
        </p:spPr>
      </p:pic>
      <p:sp>
        <p:nvSpPr>
          <p:cNvPr id="6" name="Marcador de contenido 2">
            <a:extLst>
              <a:ext uri="{FF2B5EF4-FFF2-40B4-BE49-F238E27FC236}">
                <a16:creationId xmlns:a16="http://schemas.microsoft.com/office/drawing/2014/main" id="{CB9251AC-A404-6ACF-8725-35D5A92C44E2}"/>
              </a:ext>
            </a:extLst>
          </p:cNvPr>
          <p:cNvSpPr txBox="1">
            <a:spLocks/>
          </p:cNvSpPr>
          <p:nvPr/>
        </p:nvSpPr>
        <p:spPr bwMode="auto">
          <a:xfrm>
            <a:off x="244789" y="3793117"/>
            <a:ext cx="8949267" cy="293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spcBef>
                <a:spcPts val="0"/>
              </a:spcBef>
              <a:spcAft>
                <a:spcPts val="800"/>
              </a:spcAft>
              <a:buFont typeface="Wingdings 3" panose="05040102010807070707" pitchFamily="18" charset="2"/>
              <a:buNone/>
            </a:pPr>
            <a:r>
              <a:rPr lang="es-ES" sz="2400" b="1"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¿Qué valor diferencial se ofrece? </a:t>
            </a:r>
            <a:endParaRPr lang="es-E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800"/>
              </a:spcAft>
              <a:buFont typeface="Wingdings 3" panose="05040102010807070707" pitchFamily="18" charset="2"/>
              <a:buNone/>
            </a:pP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Si conocemos al cliente y a la competencia hay que situar nuestro producto/servicio en todo ello. </a:t>
            </a:r>
          </a:p>
          <a:p>
            <a:pPr marL="0" indent="0">
              <a:spcBef>
                <a:spcPts val="0"/>
              </a:spcBef>
              <a:spcAft>
                <a:spcPts val="800"/>
              </a:spcAft>
              <a:buFont typeface="Wingdings 3" panose="05040102010807070707" pitchFamily="18" charset="2"/>
              <a:buNone/>
            </a:pP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Ver sus fortalezas en relación con la demanda del cliente y las debilidades de la competencia. </a:t>
            </a:r>
          </a:p>
          <a:p>
            <a:pPr marL="0" indent="0">
              <a:spcBef>
                <a:spcPts val="0"/>
              </a:spcBef>
              <a:spcAft>
                <a:spcPts val="800"/>
              </a:spcAft>
              <a:buFont typeface="Wingdings 3" panose="05040102010807070707" pitchFamily="18" charset="2"/>
              <a:buNone/>
            </a:pP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El resultado es </a:t>
            </a:r>
            <a:r>
              <a:rPr lang="es-ES" sz="2400" b="1"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el valor diferencial del producto/servicio</a:t>
            </a: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 y por qué es el mejor. </a:t>
            </a:r>
          </a:p>
        </p:txBody>
      </p:sp>
    </p:spTree>
    <p:extLst>
      <p:ext uri="{BB962C8B-B14F-4D97-AF65-F5344CB8AC3E}">
        <p14:creationId xmlns:p14="http://schemas.microsoft.com/office/powerpoint/2010/main" val="3018760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B4006600-A4E8-30A9-5061-D0DFA00AD708}"/>
              </a:ext>
            </a:extLst>
          </p:cNvPr>
          <p:cNvSpPr>
            <a:spLocks noGrp="1"/>
          </p:cNvSpPr>
          <p:nvPr>
            <p:ph type="title"/>
          </p:nvPr>
        </p:nvSpPr>
        <p:spPr>
          <a:xfrm>
            <a:off x="231494" y="629266"/>
            <a:ext cx="3929815" cy="4868709"/>
          </a:xfrm>
        </p:spPr>
        <p:txBody>
          <a:bodyPr vert="horz" lIns="91440" tIns="45720" rIns="91440" bIns="45720" rtlCol="0" anchor="ctr">
            <a:normAutofit/>
          </a:bodyPr>
          <a:lstStyle/>
          <a:p>
            <a:pPr eaLnBrk="1" fontAlgn="auto" hangingPunct="1">
              <a:spcAft>
                <a:spcPts val="0"/>
              </a:spcAft>
              <a:defRPr/>
            </a:pPr>
            <a:r>
              <a:rPr kumimoji="0" lang="en-US" altLang="es-ES" sz="4000" u="none" strike="noStrike" cap="none" spc="0" normalizeH="0" baseline="0" noProof="0" dirty="0" err="1">
                <a:ln>
                  <a:noFill/>
                </a:ln>
                <a:effectLst/>
                <a:uLnTx/>
                <a:uFillTx/>
                <a:latin typeface="Comic Sans MS" panose="030F0702030302020204" pitchFamily="66" charset="0"/>
              </a:rPr>
              <a:t>Tamaño</a:t>
            </a:r>
            <a:r>
              <a:rPr kumimoji="0" lang="en-US" altLang="es-ES" sz="4000" u="none" strike="noStrike" cap="none" spc="0" normalizeH="0" baseline="0" noProof="0" dirty="0">
                <a:ln>
                  <a:noFill/>
                </a:ln>
                <a:effectLst/>
                <a:uLnTx/>
                <a:uFillTx/>
                <a:latin typeface="Comic Sans MS" panose="030F0702030302020204" pitchFamily="66" charset="0"/>
              </a:rPr>
              <a:t> de la </a:t>
            </a:r>
            <a:r>
              <a:rPr kumimoji="0" lang="en-US" altLang="es-ES" sz="4000" u="none" strike="noStrike" cap="none" spc="0" normalizeH="0" baseline="0" noProof="0" dirty="0" err="1">
                <a:ln>
                  <a:noFill/>
                </a:ln>
                <a:effectLst/>
                <a:uLnTx/>
                <a:uFillTx/>
                <a:latin typeface="Comic Sans MS" panose="030F0702030302020204" pitchFamily="66" charset="0"/>
              </a:rPr>
              <a:t>oportunidad</a:t>
            </a:r>
            <a:r>
              <a:rPr kumimoji="0" lang="en-US" altLang="es-ES" sz="4000" u="none" strike="noStrike" cap="none" spc="0" normalizeH="0" baseline="0" noProof="0" dirty="0">
                <a:ln>
                  <a:noFill/>
                </a:ln>
                <a:effectLst/>
                <a:uLnTx/>
                <a:uFillTx/>
                <a:latin typeface="Comic Sans MS" panose="030F0702030302020204" pitchFamily="66" charset="0"/>
              </a:rPr>
              <a:t> : La </a:t>
            </a:r>
            <a:r>
              <a:rPr kumimoji="0" lang="en-US" altLang="es-ES" sz="4000" u="none" strike="noStrike" cap="none" spc="0" normalizeH="0" baseline="0" noProof="0" dirty="0" err="1">
                <a:ln>
                  <a:noFill/>
                </a:ln>
                <a:effectLst/>
                <a:uLnTx/>
                <a:uFillTx/>
                <a:latin typeface="Comic Sans MS" panose="030F0702030302020204" pitchFamily="66" charset="0"/>
              </a:rPr>
              <a:t>Competencia</a:t>
            </a:r>
            <a:br>
              <a:rPr lang="en-US" sz="3000" dirty="0">
                <a:ln w="1905"/>
                <a:effectLst>
                  <a:innerShdw blurRad="69850" dist="43180" dir="5400000">
                    <a:srgbClr val="000000">
                      <a:alpha val="65000"/>
                    </a:srgbClr>
                  </a:innerShdw>
                </a:effectLst>
              </a:rPr>
            </a:br>
            <a:endParaRPr lang="en-US" altLang="es-ES" sz="3000" dirty="0"/>
          </a:p>
        </p:txBody>
      </p:sp>
      <p:sp>
        <p:nvSpPr>
          <p:cNvPr id="21" name="Freeform 7">
            <a:extLst>
              <a:ext uri="{FF2B5EF4-FFF2-40B4-BE49-F238E27FC236}">
                <a16:creationId xmlns:a16="http://schemas.microsoft.com/office/drawing/2014/main" id="{A89F1728-E5A8-4BD0-B9CA-EEF2932EF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3" name="Rectangle 22">
            <a:extLst>
              <a:ext uri="{FF2B5EF4-FFF2-40B4-BE49-F238E27FC236}">
                <a16:creationId xmlns:a16="http://schemas.microsoft.com/office/drawing/2014/main" id="{BB9D57DE-38E5-4D79-A639-6C94A39EF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a:extLst>
              <a:ext uri="{FF2B5EF4-FFF2-40B4-BE49-F238E27FC236}">
                <a16:creationId xmlns:a16="http://schemas.microsoft.com/office/drawing/2014/main" id="{60C18FE5-FC12-4EB1-8FE4-487733A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27" name="Rectangle 26">
            <a:extLst>
              <a:ext uri="{FF2B5EF4-FFF2-40B4-BE49-F238E27FC236}">
                <a16:creationId xmlns:a16="http://schemas.microsoft.com/office/drawing/2014/main" id="{D169092A-AB26-44D5-B7AB-FCEF25A5A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5" name="CuadroTexto 4">
            <a:extLst>
              <a:ext uri="{FF2B5EF4-FFF2-40B4-BE49-F238E27FC236}">
                <a16:creationId xmlns:a16="http://schemas.microsoft.com/office/drawing/2014/main" id="{63C7564F-BBF3-F559-5DCA-A5B07FB3A3EA}"/>
              </a:ext>
            </a:extLst>
          </p:cNvPr>
          <p:cNvSpPr txBox="1"/>
          <p:nvPr/>
        </p:nvSpPr>
        <p:spPr>
          <a:xfrm>
            <a:off x="4595076" y="180327"/>
            <a:ext cx="6636844" cy="2666339"/>
          </a:xfrm>
          <a:prstGeom prst="rect">
            <a:avLst/>
          </a:prstGeom>
        </p:spPr>
        <p:txBody>
          <a:bodyPr vert="horz" lIns="91440" tIns="45720" rIns="91440" bIns="45720" rtlCol="0">
            <a:normAutofit fontScale="85000" lnSpcReduction="10000"/>
          </a:bodyPr>
          <a:lstStyle/>
          <a:p>
            <a:pPr defTabSz="457200">
              <a:lnSpc>
                <a:spcPct val="90000"/>
              </a:lnSpc>
              <a:spcBef>
                <a:spcPts val="1000"/>
              </a:spcBef>
              <a:buClr>
                <a:schemeClr val="accent1"/>
              </a:buClr>
              <a:buSzPct val="80000"/>
            </a:pP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Si no hay </a:t>
            </a:r>
            <a:r>
              <a:rPr kumimoji="0" lang="en-US" altLang="es-ES" sz="3100" u="none" strike="noStrike" cap="none" spc="0" normalizeH="0" baseline="0" noProof="0" dirty="0" err="1">
                <a:ln>
                  <a:noFill/>
                </a:ln>
                <a:solidFill>
                  <a:schemeClr val="bg1"/>
                </a:solidFill>
                <a:effectLst/>
                <a:uLnTx/>
                <a:uFillTx/>
                <a:latin typeface="Comic Sans MS" panose="030F0702030302020204" pitchFamily="66" charset="0"/>
                <a:ea typeface="+mj-ea"/>
                <a:cs typeface="+mj-cs"/>
              </a:rPr>
              <a:t>competencia</a:t>
            </a: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 </a:t>
            </a:r>
            <a:r>
              <a:rPr kumimoji="0" lang="en-US" altLang="es-ES" sz="3100" u="none" strike="noStrike" cap="none" spc="0" normalizeH="0" baseline="0" noProof="0" dirty="0" err="1">
                <a:ln>
                  <a:noFill/>
                </a:ln>
                <a:solidFill>
                  <a:schemeClr val="bg1"/>
                </a:solidFill>
                <a:effectLst/>
                <a:uLnTx/>
                <a:uFillTx/>
                <a:latin typeface="Comic Sans MS" panose="030F0702030302020204" pitchFamily="66" charset="0"/>
                <a:ea typeface="+mj-ea"/>
                <a:cs typeface="+mj-cs"/>
              </a:rPr>
              <a:t>quizá</a:t>
            </a: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 es que no hay mercado o es </a:t>
            </a:r>
            <a:r>
              <a:rPr kumimoji="0" lang="en-US" altLang="es-ES" sz="3100" u="none" strike="noStrike" cap="none" spc="0" normalizeH="0" baseline="0" noProof="0" dirty="0" err="1">
                <a:ln>
                  <a:noFill/>
                </a:ln>
                <a:solidFill>
                  <a:schemeClr val="bg1"/>
                </a:solidFill>
                <a:effectLst/>
                <a:uLnTx/>
                <a:uFillTx/>
                <a:latin typeface="Comic Sans MS" panose="030F0702030302020204" pitchFamily="66" charset="0"/>
                <a:ea typeface="+mj-ea"/>
                <a:cs typeface="+mj-cs"/>
              </a:rPr>
              <a:t>emergente</a:t>
            </a: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a:t>
            </a:r>
          </a:p>
          <a:p>
            <a:pPr defTabSz="457200">
              <a:lnSpc>
                <a:spcPct val="90000"/>
              </a:lnSpc>
              <a:spcBef>
                <a:spcPts val="1000"/>
              </a:spcBef>
              <a:buClr>
                <a:schemeClr val="accent1"/>
              </a:buClr>
              <a:buSzPct val="80000"/>
            </a:pP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Si hay mercado hay </a:t>
            </a:r>
            <a:r>
              <a:rPr kumimoji="0" lang="en-US" altLang="es-ES" sz="3100" u="none" strike="noStrike" cap="none" spc="0" normalizeH="0" baseline="0" noProof="0" dirty="0" err="1">
                <a:ln>
                  <a:noFill/>
                </a:ln>
                <a:solidFill>
                  <a:schemeClr val="bg1"/>
                </a:solidFill>
                <a:effectLst/>
                <a:uLnTx/>
                <a:uFillTx/>
                <a:latin typeface="Comic Sans MS" panose="030F0702030302020204" pitchFamily="66" charset="0"/>
                <a:ea typeface="+mj-ea"/>
                <a:cs typeface="+mj-cs"/>
              </a:rPr>
              <a:t>otros</a:t>
            </a: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 </a:t>
            </a:r>
            <a:r>
              <a:rPr kumimoji="0" lang="en-US" altLang="es-ES" sz="3100" u="none" strike="noStrike" cap="none" spc="0" normalizeH="0" baseline="0" noProof="0" dirty="0" err="1">
                <a:ln>
                  <a:noFill/>
                </a:ln>
                <a:solidFill>
                  <a:schemeClr val="bg1"/>
                </a:solidFill>
                <a:effectLst/>
                <a:uLnTx/>
                <a:uFillTx/>
                <a:latin typeface="Comic Sans MS" panose="030F0702030302020204" pitchFamily="66" charset="0"/>
                <a:ea typeface="+mj-ea"/>
                <a:cs typeface="+mj-cs"/>
              </a:rPr>
              <a:t>peleando</a:t>
            </a: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 </a:t>
            </a:r>
            <a:r>
              <a:rPr kumimoji="0" lang="en-US" altLang="es-ES" sz="3100" u="none" strike="noStrike" cap="none" spc="0" normalizeH="0" baseline="0" noProof="0" dirty="0" err="1">
                <a:ln>
                  <a:noFill/>
                </a:ln>
                <a:solidFill>
                  <a:schemeClr val="bg1"/>
                </a:solidFill>
                <a:effectLst/>
                <a:uLnTx/>
                <a:uFillTx/>
                <a:latin typeface="Comic Sans MS" panose="030F0702030302020204" pitchFamily="66" charset="0"/>
                <a:ea typeface="+mj-ea"/>
                <a:cs typeface="+mj-cs"/>
              </a:rPr>
              <a:t>por</a:t>
            </a: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 el.</a:t>
            </a:r>
            <a:b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b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Un </a:t>
            </a:r>
            <a:r>
              <a:rPr kumimoji="0" lang="en-US" altLang="es-ES" sz="3100" u="none" strike="noStrike" cap="none" spc="0" normalizeH="0" baseline="0" noProof="0" dirty="0" err="1">
                <a:ln>
                  <a:noFill/>
                </a:ln>
                <a:solidFill>
                  <a:schemeClr val="bg1"/>
                </a:solidFill>
                <a:effectLst/>
                <a:uLnTx/>
                <a:uFillTx/>
                <a:latin typeface="Comic Sans MS" panose="030F0702030302020204" pitchFamily="66" charset="0"/>
                <a:ea typeface="+mj-ea"/>
                <a:cs typeface="+mj-cs"/>
              </a:rPr>
              <a:t>nivel</a:t>
            </a: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 </a:t>
            </a:r>
            <a:r>
              <a:rPr kumimoji="0" lang="en-US" altLang="es-ES" sz="3100" u="none" strike="noStrike" cap="none" spc="0" normalizeH="0" baseline="0" noProof="0" dirty="0" err="1">
                <a:ln>
                  <a:noFill/>
                </a:ln>
                <a:solidFill>
                  <a:schemeClr val="bg1"/>
                </a:solidFill>
                <a:effectLst/>
                <a:uLnTx/>
                <a:uFillTx/>
                <a:latin typeface="Comic Sans MS" panose="030F0702030302020204" pitchFamily="66" charset="0"/>
                <a:ea typeface="+mj-ea"/>
                <a:cs typeface="+mj-cs"/>
              </a:rPr>
              <a:t>moderado</a:t>
            </a: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 de </a:t>
            </a:r>
            <a:r>
              <a:rPr kumimoji="0" lang="en-US" altLang="es-ES" sz="3100" u="none" strike="noStrike" cap="none" spc="0" normalizeH="0" baseline="0" noProof="0" dirty="0" err="1">
                <a:ln>
                  <a:noFill/>
                </a:ln>
                <a:solidFill>
                  <a:schemeClr val="bg1"/>
                </a:solidFill>
                <a:effectLst/>
                <a:uLnTx/>
                <a:uFillTx/>
                <a:latin typeface="Comic Sans MS" panose="030F0702030302020204" pitchFamily="66" charset="0"/>
                <a:ea typeface="+mj-ea"/>
                <a:cs typeface="+mj-cs"/>
              </a:rPr>
              <a:t>competencia</a:t>
            </a: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 es bueno y </a:t>
            </a:r>
            <a:r>
              <a:rPr kumimoji="0" lang="en-US" altLang="es-ES" sz="3100" u="none" strike="noStrike" cap="none" spc="0" normalizeH="0" baseline="0" noProof="0" dirty="0" err="1">
                <a:ln>
                  <a:noFill/>
                </a:ln>
                <a:solidFill>
                  <a:schemeClr val="bg1"/>
                </a:solidFill>
                <a:effectLst/>
                <a:uLnTx/>
                <a:uFillTx/>
                <a:latin typeface="Comic Sans MS" panose="030F0702030302020204" pitchFamily="66" charset="0"/>
                <a:ea typeface="+mj-ea"/>
                <a:cs typeface="+mj-cs"/>
              </a:rPr>
              <a:t>valida</a:t>
            </a: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 que hay </a:t>
            </a:r>
            <a:r>
              <a:rPr kumimoji="0" lang="en-US" altLang="es-ES" sz="3100" u="none" strike="noStrike" cap="none" spc="0" normalizeH="0" baseline="0" noProof="0" dirty="0" err="1">
                <a:ln>
                  <a:noFill/>
                </a:ln>
                <a:solidFill>
                  <a:schemeClr val="bg1"/>
                </a:solidFill>
                <a:effectLst/>
                <a:uLnTx/>
                <a:uFillTx/>
                <a:latin typeface="Comic Sans MS" panose="030F0702030302020204" pitchFamily="66" charset="0"/>
                <a:ea typeface="+mj-ea"/>
                <a:cs typeface="+mj-cs"/>
              </a:rPr>
              <a:t>oportunidades</a:t>
            </a:r>
            <a:r>
              <a:rPr kumimoji="0" lang="en-US" altLang="es-ES" sz="3100" u="none" strike="noStrike" cap="none" spc="0" normalizeH="0" baseline="0" noProof="0" dirty="0">
                <a:ln>
                  <a:noFill/>
                </a:ln>
                <a:solidFill>
                  <a:schemeClr val="bg1"/>
                </a:solidFill>
                <a:effectLst/>
                <a:uLnTx/>
                <a:uFillTx/>
                <a:latin typeface="Comic Sans MS" panose="030F0702030302020204" pitchFamily="66" charset="0"/>
                <a:ea typeface="+mj-ea"/>
                <a:cs typeface="+mj-cs"/>
              </a:rPr>
              <a:t>.</a:t>
            </a:r>
          </a:p>
          <a:p>
            <a:pPr defTabSz="457200">
              <a:lnSpc>
                <a:spcPct val="90000"/>
              </a:lnSpc>
              <a:spcBef>
                <a:spcPts val="1000"/>
              </a:spcBef>
              <a:buClr>
                <a:schemeClr val="accent1"/>
              </a:buClr>
              <a:buSzPct val="80000"/>
            </a:pPr>
            <a:r>
              <a:rPr lang="en-US" sz="3100" u="none" strike="noStrike" cap="none" dirty="0" err="1">
                <a:solidFill>
                  <a:schemeClr val="bg1"/>
                </a:solidFill>
                <a:latin typeface="Comic Sans MS" panose="030F0702030302020204" pitchFamily="66" charset="0"/>
                <a:ea typeface="+mj-ea"/>
                <a:cs typeface="+mj-cs"/>
                <a:sym typeface="Proxima Nova"/>
              </a:rPr>
              <a:t>Ahora</a:t>
            </a:r>
            <a:r>
              <a:rPr lang="en-US" sz="3100" u="none" strike="noStrike" cap="none" dirty="0">
                <a:solidFill>
                  <a:schemeClr val="bg1"/>
                </a:solidFill>
                <a:latin typeface="Comic Sans MS" panose="030F0702030302020204" pitchFamily="66" charset="0"/>
                <a:ea typeface="+mj-ea"/>
                <a:cs typeface="+mj-cs"/>
                <a:sym typeface="Proxima Nova"/>
              </a:rPr>
              <a:t> bien, </a:t>
            </a:r>
            <a:r>
              <a:rPr lang="en-US" sz="3100" u="none" strike="noStrike" cap="none" dirty="0" err="1">
                <a:solidFill>
                  <a:schemeClr val="bg1"/>
                </a:solidFill>
                <a:latin typeface="Comic Sans MS" panose="030F0702030302020204" pitchFamily="66" charset="0"/>
                <a:ea typeface="+mj-ea"/>
                <a:cs typeface="+mj-cs"/>
                <a:sym typeface="Proxima Nova"/>
              </a:rPr>
              <a:t>debemos</a:t>
            </a:r>
            <a:r>
              <a:rPr lang="en-US" sz="3100" u="none" strike="noStrike" cap="none" dirty="0">
                <a:solidFill>
                  <a:schemeClr val="bg1"/>
                </a:solidFill>
                <a:latin typeface="Comic Sans MS" panose="030F0702030302020204" pitchFamily="66" charset="0"/>
                <a:ea typeface="+mj-ea"/>
                <a:cs typeface="+mj-cs"/>
                <a:sym typeface="Proxima Nova"/>
              </a:rPr>
              <a:t> </a:t>
            </a:r>
            <a:r>
              <a:rPr lang="en-US" sz="3100" u="none" strike="noStrike" cap="none" dirty="0" err="1">
                <a:solidFill>
                  <a:schemeClr val="bg1"/>
                </a:solidFill>
                <a:latin typeface="Comic Sans MS" panose="030F0702030302020204" pitchFamily="66" charset="0"/>
                <a:ea typeface="+mj-ea"/>
                <a:cs typeface="+mj-cs"/>
                <a:sym typeface="Proxima Nova"/>
              </a:rPr>
              <a:t>demostrar</a:t>
            </a:r>
            <a:r>
              <a:rPr lang="en-US" sz="3100" u="none" strike="noStrike" cap="none" dirty="0">
                <a:solidFill>
                  <a:schemeClr val="bg1"/>
                </a:solidFill>
                <a:latin typeface="Comic Sans MS" panose="030F0702030302020204" pitchFamily="66" charset="0"/>
                <a:ea typeface="+mj-ea"/>
                <a:cs typeface="+mj-cs"/>
                <a:sym typeface="Proxima Nova"/>
              </a:rPr>
              <a:t> </a:t>
            </a:r>
            <a:r>
              <a:rPr lang="en-US" sz="3100" u="none" strike="noStrike" cap="none" dirty="0" err="1">
                <a:solidFill>
                  <a:schemeClr val="bg1"/>
                </a:solidFill>
                <a:latin typeface="Comic Sans MS" panose="030F0702030302020204" pitchFamily="66" charset="0"/>
                <a:ea typeface="+mj-ea"/>
                <a:cs typeface="+mj-cs"/>
                <a:sym typeface="Proxima Nova"/>
              </a:rPr>
              <a:t>en</a:t>
            </a:r>
            <a:r>
              <a:rPr lang="en-US" sz="3100" u="none" strike="noStrike" cap="none" dirty="0">
                <a:solidFill>
                  <a:schemeClr val="bg1"/>
                </a:solidFill>
                <a:latin typeface="Comic Sans MS" panose="030F0702030302020204" pitchFamily="66" charset="0"/>
                <a:ea typeface="+mj-ea"/>
                <a:cs typeface="+mj-cs"/>
                <a:sym typeface="Proxima Nova"/>
              </a:rPr>
              <a:t> que se es superior a la </a:t>
            </a:r>
            <a:r>
              <a:rPr lang="en-US" sz="3100" u="none" strike="noStrike" cap="none" dirty="0" err="1">
                <a:solidFill>
                  <a:schemeClr val="bg1"/>
                </a:solidFill>
                <a:latin typeface="Comic Sans MS" panose="030F0702030302020204" pitchFamily="66" charset="0"/>
                <a:ea typeface="+mj-ea"/>
                <a:cs typeface="+mj-cs"/>
                <a:sym typeface="Proxima Nova"/>
              </a:rPr>
              <a:t>competencia</a:t>
            </a:r>
            <a:endParaRPr lang="en-US" sz="3100" u="none" strike="noStrike" cap="none" dirty="0">
              <a:solidFill>
                <a:schemeClr val="bg1"/>
              </a:solidFill>
              <a:latin typeface="Comic Sans MS" panose="030F0702030302020204" pitchFamily="66" charset="0"/>
              <a:ea typeface="+mj-ea"/>
              <a:cs typeface="+mj-cs"/>
              <a:sym typeface="Proxima Nova"/>
            </a:endParaRPr>
          </a:p>
          <a:p>
            <a:pPr marL="0" indent="0" defTabSz="457200">
              <a:lnSpc>
                <a:spcPct val="90000"/>
              </a:lnSpc>
              <a:spcBef>
                <a:spcPts val="1000"/>
              </a:spcBef>
              <a:buClr>
                <a:schemeClr val="accent1"/>
              </a:buClr>
              <a:buSzPct val="80000"/>
              <a:buFont typeface="Wingdings 3" charset="2"/>
              <a:buChar char=""/>
            </a:pPr>
            <a:endParaRPr lang="en-US" sz="1500" dirty="0">
              <a:solidFill>
                <a:schemeClr val="bg1"/>
              </a:solidFill>
              <a:latin typeface="+mj-lt"/>
              <a:ea typeface="+mj-ea"/>
              <a:cs typeface="+mj-cs"/>
            </a:endParaRPr>
          </a:p>
        </p:txBody>
      </p:sp>
      <p:pic>
        <p:nvPicPr>
          <p:cNvPr id="2" name="Imagen 1">
            <a:extLst>
              <a:ext uri="{FF2B5EF4-FFF2-40B4-BE49-F238E27FC236}">
                <a16:creationId xmlns:a16="http://schemas.microsoft.com/office/drawing/2014/main" id="{A1FAA85E-E33D-6584-7B4B-462BB23BE732}"/>
              </a:ext>
            </a:extLst>
          </p:cNvPr>
          <p:cNvPicPr>
            <a:picLocks noChangeAspect="1"/>
          </p:cNvPicPr>
          <p:nvPr/>
        </p:nvPicPr>
        <p:blipFill>
          <a:blip r:embed="rId3"/>
          <a:stretch>
            <a:fillRect/>
          </a:stretch>
        </p:blipFill>
        <p:spPr>
          <a:xfrm>
            <a:off x="4590716" y="3026994"/>
            <a:ext cx="7369790" cy="3408529"/>
          </a:xfrm>
          <a:prstGeom prst="rect">
            <a:avLst/>
          </a:prstGeom>
          <a:effectLst/>
        </p:spPr>
      </p:pic>
    </p:spTree>
    <p:extLst>
      <p:ext uri="{BB962C8B-B14F-4D97-AF65-F5344CB8AC3E}">
        <p14:creationId xmlns:p14="http://schemas.microsoft.com/office/powerpoint/2010/main" val="420375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1"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A37E71B4-AF28-49C8-7505-0FFF506CEC10}"/>
              </a:ext>
            </a:extLst>
          </p:cNvPr>
          <p:cNvSpPr>
            <a:spLocks noGrp="1"/>
          </p:cNvSpPr>
          <p:nvPr>
            <p:ph type="title"/>
          </p:nvPr>
        </p:nvSpPr>
        <p:spPr>
          <a:xfrm>
            <a:off x="1123492" y="327569"/>
            <a:ext cx="7441774" cy="1303263"/>
          </a:xfrm>
        </p:spPr>
        <p:txBody>
          <a:bodyPr>
            <a:normAutofit fontScale="90000"/>
          </a:bodyPr>
          <a:lstStyle/>
          <a:p>
            <a:pPr>
              <a:lnSpc>
                <a:spcPct val="90000"/>
              </a:lnSpc>
            </a:pPr>
            <a:r>
              <a:rPr lang="es-ES" sz="4000" dirty="0">
                <a:effectLst/>
                <a:latin typeface="Comic Sans MS" panose="030F0702030302020204" pitchFamily="66" charset="0"/>
                <a:ea typeface="Times New Roman" panose="02020603050405020304" pitchFamily="18" charset="0"/>
                <a:cs typeface="Times New Roman" panose="02020603050405020304" pitchFamily="18" charset="0"/>
              </a:rPr>
              <a:t>Y para comprobar todo lo anterior, El Estudio de Mercado</a:t>
            </a:r>
            <a:endParaRPr lang="es-ES" sz="4000" dirty="0"/>
          </a:p>
        </p:txBody>
      </p:sp>
      <p:sp>
        <p:nvSpPr>
          <p:cNvPr id="23" name="Rectangle 22">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3" name="Marcador de contenido 2">
            <a:extLst>
              <a:ext uri="{FF2B5EF4-FFF2-40B4-BE49-F238E27FC236}">
                <a16:creationId xmlns:a16="http://schemas.microsoft.com/office/drawing/2014/main" id="{73F32A9C-C82C-6590-9802-9E26F7279605}"/>
              </a:ext>
            </a:extLst>
          </p:cNvPr>
          <p:cNvSpPr>
            <a:spLocks noGrp="1"/>
          </p:cNvSpPr>
          <p:nvPr>
            <p:ph idx="1"/>
          </p:nvPr>
        </p:nvSpPr>
        <p:spPr>
          <a:xfrm>
            <a:off x="115747" y="2286163"/>
            <a:ext cx="7801337" cy="4357706"/>
          </a:xfrm>
        </p:spPr>
        <p:txBody>
          <a:bodyPr>
            <a:normAutofit fontScale="92500" lnSpcReduction="20000"/>
          </a:bodyPr>
          <a:lstStyle/>
          <a:p>
            <a:pPr marL="0" indent="0">
              <a:lnSpc>
                <a:spcPct val="90000"/>
              </a:lnSpc>
              <a:spcAft>
                <a:spcPts val="1000"/>
              </a:spcAft>
              <a:buNone/>
            </a:pPr>
            <a:r>
              <a:rPr lang="es-ES" sz="1700" dirty="0">
                <a:solidFill>
                  <a:schemeClr val="bg1"/>
                </a:solidFill>
                <a:effectLst/>
                <a:latin typeface="Comic Sans MS" panose="030F0702030302020204" pitchFamily="66" charset="0"/>
                <a:ea typeface="Times New Roman" panose="02020603050405020304" pitchFamily="18" charset="0"/>
                <a:cs typeface="Times New Roman" panose="02020603050405020304" pitchFamily="18" charset="0"/>
              </a:rPr>
              <a:t>	</a:t>
            </a:r>
            <a:r>
              <a:rPr lang="es-ES" sz="2600" dirty="0">
                <a:solidFill>
                  <a:schemeClr val="bg1"/>
                </a:solidFill>
                <a:effectLst/>
                <a:latin typeface="Comic Sans MS" panose="030F0702030302020204" pitchFamily="66" charset="0"/>
                <a:ea typeface="Times New Roman" panose="02020603050405020304" pitchFamily="18" charset="0"/>
                <a:cs typeface="Times New Roman" panose="02020603050405020304" pitchFamily="18" charset="0"/>
              </a:rPr>
              <a:t>Su objetivo es saber </a:t>
            </a:r>
            <a:r>
              <a:rPr lang="es-ES" sz="2600" dirty="0">
                <a:solidFill>
                  <a:schemeClr val="bg1"/>
                </a:solidFill>
                <a:latin typeface="Comic Sans MS" panose="030F0702030302020204" pitchFamily="66" charset="0"/>
                <a:ea typeface="Times New Roman" panose="02020603050405020304" pitchFamily="18" charset="0"/>
                <a:cs typeface="Times New Roman" panose="02020603050405020304" pitchFamily="18" charset="0"/>
              </a:rPr>
              <a:t>el número </a:t>
            </a:r>
            <a:r>
              <a:rPr lang="es-ES" sz="2600" dirty="0">
                <a:solidFill>
                  <a:schemeClr val="bg1"/>
                </a:solidFill>
                <a:effectLst/>
                <a:latin typeface="Comic Sans MS" panose="030F0702030302020204" pitchFamily="66" charset="0"/>
                <a:ea typeface="Times New Roman" panose="02020603050405020304" pitchFamily="18" charset="0"/>
                <a:cs typeface="Times New Roman" panose="02020603050405020304" pitchFamily="18" charset="0"/>
              </a:rPr>
              <a:t>de clientes al que vamos a tratar de captar. Debemos determinar cuantos clientes potenciales tendremos, donde se encuentran, cuáles son sus necesidades relacionadas  con nuestros productos y sus hábitos de compra.</a:t>
            </a:r>
          </a:p>
          <a:p>
            <a:pPr marL="0" indent="0">
              <a:lnSpc>
                <a:spcPct val="90000"/>
              </a:lnSpc>
              <a:spcAft>
                <a:spcPts val="1000"/>
              </a:spcAft>
              <a:buNone/>
            </a:pPr>
            <a:r>
              <a:rPr lang="es-ES" sz="2600" dirty="0">
                <a:solidFill>
                  <a:schemeClr val="bg1"/>
                </a:solidFill>
                <a:effectLst/>
                <a:latin typeface="Comic Sans MS" panose="030F0702030302020204" pitchFamily="66" charset="0"/>
                <a:ea typeface="Times New Roman" panose="02020603050405020304" pitchFamily="18" charset="0"/>
                <a:cs typeface="Times New Roman" panose="02020603050405020304" pitchFamily="18" charset="0"/>
              </a:rPr>
              <a:t>Obviamente el Estudio de Mercado debe ajustarse a la dimensión y naturaleza del negocio y en los casos de pequeñas empresas no será un estudio profundo y muy detallado, pero debemos </a:t>
            </a:r>
            <a:r>
              <a:rPr lang="es-ES" sz="2600" dirty="0">
                <a:solidFill>
                  <a:schemeClr val="bg1"/>
                </a:solidFill>
                <a:latin typeface="Comic Sans MS" panose="030F0702030302020204" pitchFamily="66" charset="0"/>
                <a:ea typeface="Times New Roman" panose="02020603050405020304" pitchFamily="18" charset="0"/>
                <a:cs typeface="Times New Roman" panose="02020603050405020304" pitchFamily="18" charset="0"/>
              </a:rPr>
              <a:t>intentar conocer nuestro entorno, y </a:t>
            </a:r>
            <a:r>
              <a:rPr lang="es-ES" sz="2600" dirty="0">
                <a:solidFill>
                  <a:schemeClr val="bg1"/>
                </a:solidFill>
                <a:effectLst/>
                <a:latin typeface="Comic Sans MS" panose="030F0702030302020204" pitchFamily="66" charset="0"/>
                <a:ea typeface="Times New Roman" panose="02020603050405020304" pitchFamily="18" charset="0"/>
                <a:cs typeface="Times New Roman" panose="02020603050405020304" pitchFamily="18" charset="0"/>
              </a:rPr>
              <a:t>siempre hacerlo aunque sea muy simple. </a:t>
            </a:r>
          </a:p>
          <a:p>
            <a:pPr marL="0" indent="0">
              <a:lnSpc>
                <a:spcPct val="90000"/>
              </a:lnSpc>
              <a:spcAft>
                <a:spcPts val="1000"/>
              </a:spcAft>
              <a:buNone/>
            </a:pPr>
            <a:r>
              <a:rPr lang="es-ES" sz="2600" dirty="0">
                <a:solidFill>
                  <a:schemeClr val="bg1"/>
                </a:solidFill>
                <a:effectLst/>
                <a:latin typeface="Comic Sans MS" panose="030F0702030302020204" pitchFamily="66" charset="0"/>
                <a:ea typeface="Times New Roman" panose="02020603050405020304" pitchFamily="18" charset="0"/>
                <a:cs typeface="Times New Roman" panose="02020603050405020304" pitchFamily="18" charset="0"/>
              </a:rPr>
              <a:t>En caso contrario nos llevaremos sorpresas importantes, y en los casos de negocios con tienda física, probablemente irreversibles.</a:t>
            </a:r>
          </a:p>
        </p:txBody>
      </p:sp>
      <p:pic>
        <p:nvPicPr>
          <p:cNvPr id="8" name="Imagen 7">
            <a:extLst>
              <a:ext uri="{FF2B5EF4-FFF2-40B4-BE49-F238E27FC236}">
                <a16:creationId xmlns:a16="http://schemas.microsoft.com/office/drawing/2014/main" id="{F9F0B273-7239-3800-2B86-311A5FEFA507}"/>
              </a:ext>
            </a:extLst>
          </p:cNvPr>
          <p:cNvPicPr>
            <a:picLocks noChangeAspect="1"/>
          </p:cNvPicPr>
          <p:nvPr/>
        </p:nvPicPr>
        <p:blipFill>
          <a:blip r:embed="rId3"/>
          <a:stretch>
            <a:fillRect/>
          </a:stretch>
        </p:blipFill>
        <p:spPr>
          <a:xfrm>
            <a:off x="7819415" y="2430243"/>
            <a:ext cx="4372585" cy="3772426"/>
          </a:xfrm>
          <a:prstGeom prst="rect">
            <a:avLst/>
          </a:prstGeom>
        </p:spPr>
      </p:pic>
      <p:pic>
        <p:nvPicPr>
          <p:cNvPr id="11" name="Imagen 10">
            <a:extLst>
              <a:ext uri="{FF2B5EF4-FFF2-40B4-BE49-F238E27FC236}">
                <a16:creationId xmlns:a16="http://schemas.microsoft.com/office/drawing/2014/main" id="{FEC6113A-4253-69BA-EE7A-ACCFD64CD46E}"/>
              </a:ext>
            </a:extLst>
          </p:cNvPr>
          <p:cNvPicPr>
            <a:picLocks noChangeAspect="1"/>
          </p:cNvPicPr>
          <p:nvPr/>
        </p:nvPicPr>
        <p:blipFill>
          <a:blip r:embed="rId4"/>
          <a:stretch>
            <a:fillRect/>
          </a:stretch>
        </p:blipFill>
        <p:spPr>
          <a:xfrm>
            <a:off x="9025904" y="0"/>
            <a:ext cx="3165792" cy="1796801"/>
          </a:xfrm>
          <a:prstGeom prst="rect">
            <a:avLst/>
          </a:prstGeom>
        </p:spPr>
      </p:pic>
    </p:spTree>
    <p:extLst>
      <p:ext uri="{BB962C8B-B14F-4D97-AF65-F5344CB8AC3E}">
        <p14:creationId xmlns:p14="http://schemas.microsoft.com/office/powerpoint/2010/main" val="2064400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0A0BCF05-F090-7DFB-05F4-814033A33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52" y="63661"/>
            <a:ext cx="10595791" cy="64634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15">
            <a:extLst>
              <a:ext uri="{FF2B5EF4-FFF2-40B4-BE49-F238E27FC236}">
                <a16:creationId xmlns:a16="http://schemas.microsoft.com/office/drawing/2014/main" id="{46318BE5-AFD0-F084-43F4-6749C83427E9}"/>
              </a:ext>
            </a:extLst>
          </p:cNvPr>
          <p:cNvSpPr txBox="1">
            <a:spLocks noChangeArrowheads="1"/>
          </p:cNvSpPr>
          <p:nvPr/>
        </p:nvSpPr>
        <p:spPr bwMode="auto">
          <a:xfrm>
            <a:off x="7558088" y="457200"/>
            <a:ext cx="75088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Fecha:</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8" name="Text Box 11">
            <a:extLst>
              <a:ext uri="{FF2B5EF4-FFF2-40B4-BE49-F238E27FC236}">
                <a16:creationId xmlns:a16="http://schemas.microsoft.com/office/drawing/2014/main" id="{59C7ACFC-128D-CA68-4BE6-CD028DACF486}"/>
              </a:ext>
            </a:extLst>
          </p:cNvPr>
          <p:cNvSpPr txBox="1">
            <a:spLocks noChangeArrowheads="1"/>
          </p:cNvSpPr>
          <p:nvPr/>
        </p:nvSpPr>
        <p:spPr bwMode="auto">
          <a:xfrm>
            <a:off x="8829675" y="457200"/>
            <a:ext cx="8826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Nº de Iteración:</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9" name="2 Cuadro de texto">
            <a:extLst>
              <a:ext uri="{FF2B5EF4-FFF2-40B4-BE49-F238E27FC236}">
                <a16:creationId xmlns:a16="http://schemas.microsoft.com/office/drawing/2014/main" id="{EDDA7153-426F-C575-24FB-31D9AE8CFF11}"/>
              </a:ext>
            </a:extLst>
          </p:cNvPr>
          <p:cNvSpPr txBox="1">
            <a:spLocks noChangeArrowheads="1"/>
          </p:cNvSpPr>
          <p:nvPr/>
        </p:nvSpPr>
        <p:spPr bwMode="auto">
          <a:xfrm>
            <a:off x="-44450" y="6969125"/>
            <a:ext cx="3673475" cy="215900"/>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Este material forma parte del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Mentoring para emprendedores</a:t>
            </a: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 |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¿Cómo completar este canvas?</a:t>
            </a: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20" name="28 Esquina doblada">
            <a:extLst>
              <a:ext uri="{FF2B5EF4-FFF2-40B4-BE49-F238E27FC236}">
                <a16:creationId xmlns:a16="http://schemas.microsoft.com/office/drawing/2014/main" id="{95EA3C5F-3ED9-2911-9E75-108EFE5A2E24}"/>
              </a:ext>
            </a:extLst>
          </p:cNvPr>
          <p:cNvSpPr>
            <a:spLocks/>
          </p:cNvSpPr>
          <p:nvPr/>
        </p:nvSpPr>
        <p:spPr bwMode="auto">
          <a:xfrm>
            <a:off x="4907665" y="772610"/>
            <a:ext cx="1668364" cy="265639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Salón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y belleza</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Servicios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a domicilio con las comodidades de nuestro local</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29 Esquina doblada">
            <a:extLst>
              <a:ext uri="{FF2B5EF4-FFF2-40B4-BE49-F238E27FC236}">
                <a16:creationId xmlns:a16="http://schemas.microsoft.com/office/drawing/2014/main" id="{DDE925C9-7803-F9A1-EDA7-0E395E289565}"/>
              </a:ext>
            </a:extLst>
          </p:cNvPr>
          <p:cNvSpPr>
            <a:spLocks/>
          </p:cNvSpPr>
          <p:nvPr/>
        </p:nvSpPr>
        <p:spPr bwMode="auto">
          <a:xfrm>
            <a:off x="8308975" y="4888876"/>
            <a:ext cx="2008455" cy="1638199"/>
          </a:xfrm>
          <a:prstGeom prst="foldedCorner">
            <a:avLst>
              <a:gd name="adj" fmla="val 16667"/>
            </a:avLst>
          </a:prstGeom>
          <a:solidFill>
            <a:srgbClr val="18F8ED"/>
          </a:solidFill>
          <a:ln w="3175">
            <a:solidFill>
              <a:srgbClr val="07E3D9"/>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bg1"/>
                </a:solidFill>
                <a:effectLst/>
                <a:latin typeface="Comic Sans MS" panose="030F0702030302020204" pitchFamily="66" charset="0"/>
              </a:rPr>
              <a:t>Soy un </a:t>
            </a:r>
            <a:r>
              <a:rPr kumimoji="0" lang="es-ES" altLang="es-ES" sz="1800" b="0" i="0" u="none" strike="noStrike" cap="none" normalizeH="0" baseline="0" dirty="0" err="1">
                <a:ln>
                  <a:noFill/>
                </a:ln>
                <a:solidFill>
                  <a:schemeClr val="bg1"/>
                </a:solidFill>
                <a:effectLst/>
                <a:latin typeface="Comic Sans MS" panose="030F0702030302020204" pitchFamily="66" charset="0"/>
              </a:rPr>
              <a:t>pos</a:t>
            </a:r>
            <a:r>
              <a:rPr kumimoji="0" lang="es-ES" altLang="es-ES" sz="1800" b="0" i="0" u="none" strike="noStrike" cap="none" normalizeH="0" baseline="0" dirty="0">
                <a:ln>
                  <a:noFill/>
                </a:ln>
                <a:solidFill>
                  <a:schemeClr val="bg1"/>
                </a:solidFill>
                <a:effectLst/>
                <a:latin typeface="Comic Sans MS" panose="030F0702030302020204" pitchFamily="66" charset="0"/>
              </a:rPr>
              <a:t> </a:t>
            </a:r>
            <a:r>
              <a:rPr kumimoji="0" lang="es-ES" altLang="es-ES" sz="1800" b="0" i="0" u="none" strike="noStrike" cap="none" normalizeH="0" baseline="0" dirty="0" err="1">
                <a:ln>
                  <a:noFill/>
                </a:ln>
                <a:solidFill>
                  <a:schemeClr val="bg1"/>
                </a:solidFill>
                <a:effectLst/>
                <a:latin typeface="Comic Sans MS" panose="030F0702030302020204" pitchFamily="66" charset="0"/>
              </a:rPr>
              <a:t>it</a:t>
            </a:r>
            <a:r>
              <a:rPr kumimoji="0" lang="es-ES" altLang="es-ES" sz="1800" b="0" i="0" u="none" strike="noStrike" cap="none" normalizeH="0" baseline="0" dirty="0">
                <a:ln>
                  <a:noFill/>
                </a:ln>
                <a:solidFill>
                  <a:schemeClr val="bg1"/>
                </a:solidFill>
                <a:effectLst/>
                <a:latin typeface="Comic Sans MS" panose="030F0702030302020204" pitchFamily="66" charset="0"/>
              </a:rPr>
              <a:t>, ponme donde quieras</a:t>
            </a:r>
          </a:p>
        </p:txBody>
      </p:sp>
      <p:sp>
        <p:nvSpPr>
          <p:cNvPr id="23" name="Rectangle 16">
            <a:extLst>
              <a:ext uri="{FF2B5EF4-FFF2-40B4-BE49-F238E27FC236}">
                <a16:creationId xmlns:a16="http://schemas.microsoft.com/office/drawing/2014/main" id="{168B1BA2-398B-1417-A535-4CD24ECA878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4" name="Rectangle 27">
            <a:extLst>
              <a:ext uri="{FF2B5EF4-FFF2-40B4-BE49-F238E27FC236}">
                <a16:creationId xmlns:a16="http://schemas.microsoft.com/office/drawing/2014/main" id="{7467C157-C302-9B3C-66EE-FFBDDEC79FFD}"/>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5" name="28 Esquina doblada">
            <a:extLst>
              <a:ext uri="{FF2B5EF4-FFF2-40B4-BE49-F238E27FC236}">
                <a16:creationId xmlns:a16="http://schemas.microsoft.com/office/drawing/2014/main" id="{FF022BBE-FCC8-C2A9-9DF7-C711D3D62199}"/>
              </a:ext>
            </a:extLst>
          </p:cNvPr>
          <p:cNvSpPr>
            <a:spLocks/>
          </p:cNvSpPr>
          <p:nvPr/>
        </p:nvSpPr>
        <p:spPr bwMode="auto">
          <a:xfrm>
            <a:off x="8829675" y="872460"/>
            <a:ext cx="2210067" cy="325970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de 15 a 40 años.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Les gusta ir a la moda, aunque a un precio ajustado.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Hombres de 20 a 35 años, con gustos atrevidos.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mayores que se desplazan con alguna dificultad</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5629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B4006600-A4E8-30A9-5061-D0DFA00AD708}"/>
              </a:ext>
            </a:extLst>
          </p:cNvPr>
          <p:cNvSpPr>
            <a:spLocks noGrp="1"/>
          </p:cNvSpPr>
          <p:nvPr>
            <p:ph type="title"/>
          </p:nvPr>
        </p:nvSpPr>
        <p:spPr>
          <a:xfrm>
            <a:off x="548796" y="38930"/>
            <a:ext cx="5629222" cy="1400530"/>
          </a:xfrm>
        </p:spPr>
        <p:txBody>
          <a:bodyPr vert="horz" lIns="91440" tIns="45720" rIns="91440" bIns="45720" rtlCol="0" anchor="t">
            <a:normAutofit fontScale="90000"/>
          </a:bodyPr>
          <a:lstStyle/>
          <a:p>
            <a:pPr eaLnBrk="1" fontAlgn="auto" hangingPunct="1">
              <a:lnSpc>
                <a:spcPct val="90000"/>
              </a:lnSpc>
              <a:spcAft>
                <a:spcPts val="0"/>
              </a:spcAft>
              <a:defRPr/>
            </a:pPr>
            <a:r>
              <a:rPr lang="en-US" sz="1700" dirty="0">
                <a:ln w="11430"/>
                <a:effectLst>
                  <a:outerShdw blurRad="50800" dist="39000" dir="5460000" algn="tl">
                    <a:srgbClr val="000000">
                      <a:alpha val="38000"/>
                    </a:srgbClr>
                  </a:outerShdw>
                </a:effectLst>
              </a:rPr>
              <a:t> </a:t>
            </a:r>
            <a:r>
              <a:rPr lang="en-US" sz="2800" dirty="0">
                <a:ln w="11430"/>
                <a:effectLst>
                  <a:outerShdw blurRad="50800" dist="39000" dir="5460000" algn="tl">
                    <a:srgbClr val="000000">
                      <a:alpha val="38000"/>
                    </a:srgbClr>
                  </a:outerShdw>
                </a:effectLst>
                <a:latin typeface="Comic Sans MS" panose="030F0702030302020204" pitchFamily="66" charset="0"/>
              </a:rPr>
              <a:t>6ª REFLEXION  CLAVE : </a:t>
            </a:r>
            <a:br>
              <a:rPr lang="en-US" sz="2800" dirty="0">
                <a:ln w="11430"/>
                <a:effectLst>
                  <a:outerShdw blurRad="50800" dist="39000" dir="5460000" algn="tl">
                    <a:srgbClr val="000000">
                      <a:alpha val="38000"/>
                    </a:srgbClr>
                  </a:outerShdw>
                </a:effectLst>
                <a:latin typeface="Comic Sans MS" panose="030F0702030302020204" pitchFamily="66" charset="0"/>
              </a:rPr>
            </a:br>
            <a:r>
              <a:rPr lang="en-US" sz="2800" dirty="0">
                <a:ln w="11430"/>
                <a:effectLst>
                  <a:outerShdw blurRad="50800" dist="39000" dir="5460000" algn="tl">
                    <a:srgbClr val="000000">
                      <a:alpha val="38000"/>
                    </a:srgbClr>
                  </a:outerShdw>
                </a:effectLst>
                <a:latin typeface="Comic Sans MS" panose="030F0702030302020204" pitchFamily="66" charset="0"/>
              </a:rPr>
              <a:t>¿Como </a:t>
            </a:r>
            <a:r>
              <a:rPr lang="en-US" sz="2800" dirty="0" err="1">
                <a:ln w="11430"/>
                <a:effectLst>
                  <a:outerShdw blurRad="50800" dist="39000" dir="5460000" algn="tl">
                    <a:srgbClr val="000000">
                      <a:alpha val="38000"/>
                    </a:srgbClr>
                  </a:outerShdw>
                </a:effectLst>
                <a:latin typeface="Comic Sans MS" panose="030F0702030302020204" pitchFamily="66" charset="0"/>
              </a:rPr>
              <a:t>hago</a:t>
            </a:r>
            <a:r>
              <a:rPr lang="en-US" sz="2800" dirty="0">
                <a:ln w="11430"/>
                <a:effectLst>
                  <a:outerShdw blurRad="50800" dist="39000" dir="5460000" algn="tl">
                    <a:srgbClr val="000000">
                      <a:alpha val="38000"/>
                    </a:srgbClr>
                  </a:outerShdw>
                </a:effectLst>
                <a:latin typeface="Comic Sans MS" panose="030F0702030302020204" pitchFamily="66" charset="0"/>
              </a:rPr>
              <a:t> </a:t>
            </a:r>
            <a:r>
              <a:rPr lang="en-US" sz="2800" dirty="0" err="1">
                <a:ln w="11430"/>
                <a:effectLst>
                  <a:outerShdw blurRad="50800" dist="39000" dir="5460000" algn="tl">
                    <a:srgbClr val="000000">
                      <a:alpha val="38000"/>
                    </a:srgbClr>
                  </a:outerShdw>
                </a:effectLst>
                <a:latin typeface="Comic Sans MS" panose="030F0702030302020204" pitchFamily="66" charset="0"/>
              </a:rPr>
              <a:t>llegar</a:t>
            </a:r>
            <a:r>
              <a:rPr lang="en-US" sz="2800" dirty="0">
                <a:ln w="11430"/>
                <a:effectLst>
                  <a:outerShdw blurRad="50800" dist="39000" dir="5460000" algn="tl">
                    <a:srgbClr val="000000">
                      <a:alpha val="38000"/>
                    </a:srgbClr>
                  </a:outerShdw>
                </a:effectLst>
                <a:latin typeface="Comic Sans MS" panose="030F0702030302020204" pitchFamily="66" charset="0"/>
              </a:rPr>
              <a:t> mi </a:t>
            </a:r>
            <a:r>
              <a:rPr lang="en-US" sz="2800" dirty="0" err="1">
                <a:ln w="11430"/>
                <a:effectLst>
                  <a:outerShdw blurRad="50800" dist="39000" dir="5460000" algn="tl">
                    <a:srgbClr val="000000">
                      <a:alpha val="38000"/>
                    </a:srgbClr>
                  </a:outerShdw>
                </a:effectLst>
                <a:latin typeface="Comic Sans MS" panose="030F0702030302020204" pitchFamily="66" charset="0"/>
              </a:rPr>
              <a:t>producto</a:t>
            </a:r>
            <a:r>
              <a:rPr lang="en-US" sz="2800" dirty="0">
                <a:ln w="11430"/>
                <a:effectLst>
                  <a:outerShdw blurRad="50800" dist="39000" dir="5460000" algn="tl">
                    <a:srgbClr val="000000">
                      <a:alpha val="38000"/>
                    </a:srgbClr>
                  </a:outerShdw>
                </a:effectLst>
                <a:latin typeface="Comic Sans MS" panose="030F0702030302020204" pitchFamily="66" charset="0"/>
              </a:rPr>
              <a:t> o </a:t>
            </a:r>
            <a:r>
              <a:rPr lang="en-US" sz="2800" dirty="0" err="1">
                <a:ln w="11430"/>
                <a:effectLst>
                  <a:outerShdw blurRad="50800" dist="39000" dir="5460000" algn="tl">
                    <a:srgbClr val="000000">
                      <a:alpha val="38000"/>
                    </a:srgbClr>
                  </a:outerShdw>
                </a:effectLst>
                <a:latin typeface="Comic Sans MS" panose="030F0702030302020204" pitchFamily="66" charset="0"/>
              </a:rPr>
              <a:t>servicio</a:t>
            </a:r>
            <a:r>
              <a:rPr lang="en-US" sz="2800" dirty="0">
                <a:ln w="11430"/>
                <a:effectLst>
                  <a:outerShdw blurRad="50800" dist="39000" dir="5460000" algn="tl">
                    <a:srgbClr val="000000">
                      <a:alpha val="38000"/>
                    </a:srgbClr>
                  </a:outerShdw>
                </a:effectLst>
                <a:latin typeface="Comic Sans MS" panose="030F0702030302020204" pitchFamily="66" charset="0"/>
              </a:rPr>
              <a:t> a mis </a:t>
            </a:r>
            <a:r>
              <a:rPr lang="en-US" sz="2800" dirty="0" err="1">
                <a:ln w="11430"/>
                <a:effectLst>
                  <a:outerShdw blurRad="50800" dist="39000" dir="5460000" algn="tl">
                    <a:srgbClr val="000000">
                      <a:alpha val="38000"/>
                    </a:srgbClr>
                  </a:outerShdw>
                </a:effectLst>
                <a:latin typeface="Comic Sans MS" panose="030F0702030302020204" pitchFamily="66" charset="0"/>
              </a:rPr>
              <a:t>clientes</a:t>
            </a:r>
            <a:r>
              <a:rPr lang="en-US" sz="2800" dirty="0">
                <a:ln w="11430"/>
                <a:effectLst>
                  <a:outerShdw blurRad="50800" dist="39000" dir="5460000" algn="tl">
                    <a:srgbClr val="000000">
                      <a:alpha val="38000"/>
                    </a:srgbClr>
                  </a:outerShdw>
                </a:effectLst>
                <a:latin typeface="Comic Sans MS" panose="030F0702030302020204" pitchFamily="66" charset="0"/>
              </a:rPr>
              <a:t>?.</a:t>
            </a:r>
            <a:br>
              <a:rPr lang="en-US" altLang="es-ES" sz="2800" dirty="0">
                <a:latin typeface="Comic Sans MS" panose="030F0702030302020204" pitchFamily="66" charset="0"/>
              </a:rPr>
            </a:br>
            <a:br>
              <a:rPr lang="en-US" sz="2800" dirty="0">
                <a:ln w="1905"/>
                <a:effectLst>
                  <a:innerShdw blurRad="69850" dist="43180" dir="5400000">
                    <a:srgbClr val="000000">
                      <a:alpha val="65000"/>
                    </a:srgbClr>
                  </a:innerShdw>
                </a:effectLst>
                <a:latin typeface="Comic Sans MS" panose="030F0702030302020204" pitchFamily="66" charset="0"/>
              </a:rPr>
            </a:br>
            <a:endParaRPr lang="en-US" altLang="es-ES" sz="2800" dirty="0">
              <a:latin typeface="Comic Sans MS" panose="030F0702030302020204" pitchFamily="66" charset="0"/>
            </a:endParaRPr>
          </a:p>
        </p:txBody>
      </p:sp>
      <p:sp>
        <p:nvSpPr>
          <p:cNvPr id="29" name="Freeform 7">
            <a:extLst>
              <a:ext uri="{FF2B5EF4-FFF2-40B4-BE49-F238E27FC236}">
                <a16:creationId xmlns:a16="http://schemas.microsoft.com/office/drawing/2014/main" id="{56526AC5-B69B-47B3-AFD9-961DC6CBA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0" name="Rectangle 22">
            <a:extLst>
              <a:ext uri="{FF2B5EF4-FFF2-40B4-BE49-F238E27FC236}">
                <a16:creationId xmlns:a16="http://schemas.microsoft.com/office/drawing/2014/main" id="{840A09FC-0CA0-4C21-BE1C-1463F1CFC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4139" y="0"/>
            <a:ext cx="463828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5">
            <a:extLst>
              <a:ext uri="{FF2B5EF4-FFF2-40B4-BE49-F238E27FC236}">
                <a16:creationId xmlns:a16="http://schemas.microsoft.com/office/drawing/2014/main" id="{7F638F10-EE56-40D0-BF90-58420C1B5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06400"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pic>
        <p:nvPicPr>
          <p:cNvPr id="3" name="Imagen 2">
            <a:extLst>
              <a:ext uri="{FF2B5EF4-FFF2-40B4-BE49-F238E27FC236}">
                <a16:creationId xmlns:a16="http://schemas.microsoft.com/office/drawing/2014/main" id="{874C2749-6CF8-6756-1186-DEB14F5C50B4}"/>
              </a:ext>
            </a:extLst>
          </p:cNvPr>
          <p:cNvPicPr>
            <a:picLocks noChangeAspect="1"/>
          </p:cNvPicPr>
          <p:nvPr/>
        </p:nvPicPr>
        <p:blipFill>
          <a:blip r:embed="rId3"/>
          <a:stretch>
            <a:fillRect/>
          </a:stretch>
        </p:blipFill>
        <p:spPr>
          <a:xfrm>
            <a:off x="8354960" y="144697"/>
            <a:ext cx="2592615" cy="2795273"/>
          </a:xfrm>
          <a:prstGeom prst="rect">
            <a:avLst/>
          </a:prstGeom>
          <a:effectLst/>
        </p:spPr>
      </p:pic>
      <p:sp>
        <p:nvSpPr>
          <p:cNvPr id="32" name="Rectangle 26">
            <a:extLst>
              <a:ext uri="{FF2B5EF4-FFF2-40B4-BE49-F238E27FC236}">
                <a16:creationId xmlns:a16="http://schemas.microsoft.com/office/drawing/2014/main" id="{DD007ECD-0DF8-4267-B2FD-CF7B64CD1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5" name="CuadroTexto 4">
            <a:extLst>
              <a:ext uri="{FF2B5EF4-FFF2-40B4-BE49-F238E27FC236}">
                <a16:creationId xmlns:a16="http://schemas.microsoft.com/office/drawing/2014/main" id="{63C7564F-BBF3-F559-5DCA-A5B07FB3A3EA}"/>
              </a:ext>
            </a:extLst>
          </p:cNvPr>
          <p:cNvSpPr txBox="1"/>
          <p:nvPr/>
        </p:nvSpPr>
        <p:spPr>
          <a:xfrm>
            <a:off x="548796" y="1439460"/>
            <a:ext cx="5628635" cy="4195481"/>
          </a:xfrm>
          <a:prstGeom prst="rect">
            <a:avLst/>
          </a:prstGeom>
        </p:spPr>
        <p:txBody>
          <a:bodyPr vert="horz" lIns="91440" tIns="45720" rIns="91440" bIns="45720" rtlCol="0">
            <a:noAutofit/>
          </a:bodyPr>
          <a:lstStyle/>
          <a:p>
            <a:pPr lvl="0" defTabSz="457200">
              <a:spcBef>
                <a:spcPts val="1000"/>
              </a:spcBef>
              <a:buClr>
                <a:schemeClr val="accent1"/>
              </a:buClr>
              <a:buSzPct val="80000"/>
              <a:tabLst>
                <a:tab pos="457200" algn="l"/>
              </a:tabLst>
            </a:pPr>
            <a:r>
              <a:rPr lang="en-US" sz="2400" dirty="0">
                <a:effectLst/>
                <a:latin typeface="Comic Sans MS" panose="030F0702030302020204" pitchFamily="66" charset="0"/>
                <a:ea typeface="+mj-ea"/>
                <a:cs typeface="+mj-cs"/>
              </a:rPr>
              <a:t>Canales: son </a:t>
            </a:r>
            <a:r>
              <a:rPr lang="en-US" sz="2400" dirty="0" err="1">
                <a:effectLst/>
                <a:latin typeface="Comic Sans MS" panose="030F0702030302020204" pitchFamily="66" charset="0"/>
                <a:ea typeface="+mj-ea"/>
                <a:cs typeface="+mj-cs"/>
              </a:rPr>
              <a:t>los</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medios</a:t>
            </a:r>
            <a:r>
              <a:rPr lang="en-US" sz="2400" dirty="0">
                <a:effectLst/>
                <a:latin typeface="Comic Sans MS" panose="030F0702030302020204" pitchFamily="66" charset="0"/>
                <a:ea typeface="+mj-ea"/>
                <a:cs typeface="+mj-cs"/>
              </a:rPr>
              <a:t> que vas a </a:t>
            </a:r>
            <a:r>
              <a:rPr lang="en-US" sz="2400" dirty="0" err="1">
                <a:effectLst/>
                <a:latin typeface="Comic Sans MS" panose="030F0702030302020204" pitchFamily="66" charset="0"/>
                <a:ea typeface="+mj-ea"/>
                <a:cs typeface="+mj-cs"/>
              </a:rPr>
              <a:t>utilizar</a:t>
            </a:r>
            <a:r>
              <a:rPr lang="en-US" sz="2400" dirty="0">
                <a:effectLst/>
                <a:latin typeface="Comic Sans MS" panose="030F0702030302020204" pitchFamily="66" charset="0"/>
                <a:ea typeface="+mj-ea"/>
                <a:cs typeface="+mj-cs"/>
              </a:rPr>
              <a:t> para </a:t>
            </a:r>
            <a:r>
              <a:rPr lang="en-US" sz="2400" dirty="0" err="1">
                <a:effectLst/>
                <a:latin typeface="Comic Sans MS" panose="030F0702030302020204" pitchFamily="66" charset="0"/>
                <a:ea typeface="+mj-ea"/>
                <a:cs typeface="+mj-cs"/>
              </a:rPr>
              <a:t>conectar</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tu</a:t>
            </a:r>
            <a:r>
              <a:rPr lang="en-US" sz="2400" dirty="0">
                <a:effectLst/>
                <a:latin typeface="Comic Sans MS" panose="030F0702030302020204" pitchFamily="66" charset="0"/>
                <a:ea typeface="+mj-ea"/>
                <a:cs typeface="+mj-cs"/>
              </a:rPr>
              <a:t> </a:t>
            </a:r>
            <a:r>
              <a:rPr lang="en-US" sz="2400" u="sng" dirty="0" err="1">
                <a:effectLst/>
                <a:latin typeface="Comic Sans MS" panose="030F0702030302020204" pitchFamily="66" charset="0"/>
                <a:ea typeface="+mj-ea"/>
                <a:cs typeface="+mj-cs"/>
              </a:rPr>
              <a:t>propuesta</a:t>
            </a:r>
            <a:r>
              <a:rPr lang="en-US" sz="2400" u="sng" dirty="0">
                <a:effectLst/>
                <a:latin typeface="Comic Sans MS" panose="030F0702030302020204" pitchFamily="66" charset="0"/>
                <a:ea typeface="+mj-ea"/>
                <a:cs typeface="+mj-cs"/>
              </a:rPr>
              <a:t> de valor </a:t>
            </a:r>
            <a:r>
              <a:rPr lang="en-US" sz="2400" dirty="0">
                <a:effectLst/>
                <a:latin typeface="Comic Sans MS" panose="030F0702030302020204" pitchFamily="66" charset="0"/>
                <a:ea typeface="+mj-ea"/>
                <a:cs typeface="+mj-cs"/>
              </a:rPr>
              <a:t>con </a:t>
            </a:r>
            <a:r>
              <a:rPr lang="en-US" sz="2400" dirty="0" err="1">
                <a:effectLst/>
                <a:latin typeface="Comic Sans MS" panose="030F0702030302020204" pitchFamily="66" charset="0"/>
                <a:ea typeface="+mj-ea"/>
                <a:cs typeface="+mj-cs"/>
              </a:rPr>
              <a:t>el</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cliente</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potencial</a:t>
            </a:r>
            <a:r>
              <a:rPr lang="en-US" sz="2400" dirty="0">
                <a:effectLst/>
                <a:latin typeface="Comic Sans MS" panose="030F0702030302020204" pitchFamily="66" charset="0"/>
                <a:ea typeface="+mj-ea"/>
                <a:cs typeface="+mj-cs"/>
              </a:rPr>
              <a:t>. </a:t>
            </a:r>
          </a:p>
          <a:p>
            <a:pPr lvl="0" defTabSz="457200">
              <a:spcBef>
                <a:spcPts val="1000"/>
              </a:spcBef>
              <a:buClr>
                <a:schemeClr val="accent1"/>
              </a:buClr>
              <a:buSzPct val="80000"/>
              <a:tabLst>
                <a:tab pos="457200" algn="l"/>
              </a:tabLst>
            </a:pPr>
            <a:r>
              <a:rPr lang="en-US" sz="2400" dirty="0" err="1">
                <a:effectLst/>
                <a:latin typeface="Comic Sans MS" panose="030F0702030302020204" pitchFamily="66" charset="0"/>
                <a:ea typeface="+mj-ea"/>
                <a:cs typeface="+mj-cs"/>
              </a:rPr>
              <a:t>Debes</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considerar</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mucho</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el</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perfil</a:t>
            </a:r>
            <a:r>
              <a:rPr lang="en-US" sz="2400" dirty="0">
                <a:effectLst/>
                <a:latin typeface="Comic Sans MS" panose="030F0702030302020204" pitchFamily="66" charset="0"/>
                <a:ea typeface="+mj-ea"/>
                <a:cs typeface="+mj-cs"/>
              </a:rPr>
              <a:t> de </a:t>
            </a:r>
            <a:r>
              <a:rPr lang="en-US" sz="2400" dirty="0" err="1">
                <a:effectLst/>
                <a:latin typeface="Comic Sans MS" panose="030F0702030302020204" pitchFamily="66" charset="0"/>
                <a:ea typeface="+mj-ea"/>
                <a:cs typeface="+mj-cs"/>
              </a:rPr>
              <a:t>tu</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cliente</a:t>
            </a:r>
            <a:r>
              <a:rPr lang="en-US" sz="2400" dirty="0">
                <a:effectLst/>
                <a:latin typeface="Comic Sans MS" panose="030F0702030302020204" pitchFamily="66" charset="0"/>
                <a:ea typeface="+mj-ea"/>
                <a:cs typeface="+mj-cs"/>
              </a:rPr>
              <a:t> para no </a:t>
            </a:r>
            <a:r>
              <a:rPr lang="en-US" sz="2400" dirty="0" err="1">
                <a:effectLst/>
                <a:latin typeface="Comic Sans MS" panose="030F0702030302020204" pitchFamily="66" charset="0"/>
                <a:ea typeface="+mj-ea"/>
                <a:cs typeface="+mj-cs"/>
              </a:rPr>
              <a:t>equivocarte</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en</a:t>
            </a:r>
            <a:r>
              <a:rPr lang="en-US" sz="2400" dirty="0">
                <a:effectLst/>
                <a:latin typeface="Comic Sans MS" panose="030F0702030302020204" pitchFamily="66" charset="0"/>
                <a:ea typeface="+mj-ea"/>
                <a:cs typeface="+mj-cs"/>
              </a:rPr>
              <a:t> la </a:t>
            </a:r>
            <a:r>
              <a:rPr lang="en-US" sz="2400" dirty="0" err="1">
                <a:effectLst/>
                <a:latin typeface="Comic Sans MS" panose="030F0702030302020204" pitchFamily="66" charset="0"/>
                <a:ea typeface="+mj-ea"/>
                <a:cs typeface="+mj-cs"/>
              </a:rPr>
              <a:t>selección</a:t>
            </a:r>
            <a:r>
              <a:rPr lang="en-US" sz="2400" dirty="0">
                <a:effectLst/>
                <a:latin typeface="Comic Sans MS" panose="030F0702030302020204" pitchFamily="66" charset="0"/>
                <a:ea typeface="+mj-ea"/>
                <a:cs typeface="+mj-cs"/>
              </a:rPr>
              <a:t> del canal, </a:t>
            </a:r>
            <a:r>
              <a:rPr lang="en-US" sz="2400" dirty="0" err="1">
                <a:effectLst/>
                <a:latin typeface="Comic Sans MS" panose="030F0702030302020204" pitchFamily="66" charset="0"/>
                <a:ea typeface="+mj-ea"/>
                <a:cs typeface="+mj-cs"/>
              </a:rPr>
              <a:t>como</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por</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ejemplo</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colocar</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como</a:t>
            </a:r>
            <a:r>
              <a:rPr lang="en-US" sz="2400" dirty="0">
                <a:effectLst/>
                <a:latin typeface="Comic Sans MS" panose="030F0702030302020204" pitchFamily="66" charset="0"/>
                <a:ea typeface="+mj-ea"/>
                <a:cs typeface="+mj-cs"/>
              </a:rPr>
              <a:t> canal las redes </a:t>
            </a:r>
            <a:r>
              <a:rPr lang="en-US" sz="2400" dirty="0" err="1">
                <a:effectLst/>
                <a:latin typeface="Comic Sans MS" panose="030F0702030302020204" pitchFamily="66" charset="0"/>
                <a:ea typeface="+mj-ea"/>
                <a:cs typeface="+mj-cs"/>
              </a:rPr>
              <a:t>sociales</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cuando</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tu</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público</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objetivo</a:t>
            </a:r>
            <a:r>
              <a:rPr lang="en-US" sz="2400" dirty="0">
                <a:effectLst/>
                <a:latin typeface="Comic Sans MS" panose="030F0702030302020204" pitchFamily="66" charset="0"/>
                <a:ea typeface="+mj-ea"/>
                <a:cs typeface="+mj-cs"/>
              </a:rPr>
              <a:t> son </a:t>
            </a:r>
            <a:r>
              <a:rPr lang="en-US" sz="2400" dirty="0" err="1">
                <a:effectLst/>
                <a:latin typeface="Comic Sans MS" panose="030F0702030302020204" pitchFamily="66" charset="0"/>
                <a:ea typeface="+mj-ea"/>
                <a:cs typeface="+mj-cs"/>
              </a:rPr>
              <a:t>ancianos</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Puede</a:t>
            </a:r>
            <a:r>
              <a:rPr lang="en-US" sz="2400" dirty="0">
                <a:effectLst/>
                <a:latin typeface="Comic Sans MS" panose="030F0702030302020204" pitchFamily="66" charset="0"/>
                <a:ea typeface="+mj-ea"/>
                <a:cs typeface="+mj-cs"/>
              </a:rPr>
              <a:t> que sea mala idea! </a:t>
            </a:r>
          </a:p>
          <a:p>
            <a:pPr lvl="0" defTabSz="457200">
              <a:spcBef>
                <a:spcPts val="1000"/>
              </a:spcBef>
              <a:buClr>
                <a:schemeClr val="accent1"/>
              </a:buClr>
              <a:buSzPct val="80000"/>
              <a:tabLst>
                <a:tab pos="457200" algn="l"/>
              </a:tabLst>
            </a:pPr>
            <a:r>
              <a:rPr lang="en-US" sz="2400" dirty="0" err="1">
                <a:effectLst/>
                <a:latin typeface="Comic Sans MS" panose="030F0702030302020204" pitchFamily="66" charset="0"/>
                <a:ea typeface="+mj-ea"/>
                <a:cs typeface="+mj-cs"/>
              </a:rPr>
              <a:t>En</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el</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caso</a:t>
            </a:r>
            <a:r>
              <a:rPr lang="en-US" sz="2400" dirty="0">
                <a:effectLst/>
                <a:latin typeface="Comic Sans MS" panose="030F0702030302020204" pitchFamily="66" charset="0"/>
                <a:ea typeface="+mj-ea"/>
                <a:cs typeface="+mj-cs"/>
              </a:rPr>
              <a:t> de </a:t>
            </a:r>
            <a:r>
              <a:rPr lang="en-US" sz="2400" dirty="0" err="1">
                <a:effectLst/>
                <a:latin typeface="Comic Sans MS" panose="030F0702030302020204" pitchFamily="66" charset="0"/>
                <a:ea typeface="+mj-ea"/>
                <a:cs typeface="+mj-cs"/>
              </a:rPr>
              <a:t>nuestra</a:t>
            </a:r>
            <a:r>
              <a:rPr lang="en-US" sz="2400" dirty="0">
                <a:effectLst/>
                <a:latin typeface="Comic Sans MS" panose="030F0702030302020204" pitchFamily="66" charset="0"/>
                <a:ea typeface="+mj-ea"/>
                <a:cs typeface="+mj-cs"/>
              </a:rPr>
              <a:t> </a:t>
            </a:r>
            <a:r>
              <a:rPr lang="en-US" sz="2400" dirty="0" err="1">
                <a:effectLst/>
                <a:latin typeface="Comic Sans MS" panose="030F0702030302020204" pitchFamily="66" charset="0"/>
                <a:ea typeface="+mj-ea"/>
                <a:cs typeface="+mj-cs"/>
              </a:rPr>
              <a:t>emprendedora</a:t>
            </a:r>
            <a:r>
              <a:rPr lang="en-US" sz="2400" dirty="0">
                <a:effectLst/>
                <a:latin typeface="Comic Sans MS" panose="030F0702030302020204" pitchFamily="66" charset="0"/>
                <a:ea typeface="+mj-ea"/>
                <a:cs typeface="+mj-cs"/>
              </a:rPr>
              <a:t>, local y </a:t>
            </a:r>
            <a:r>
              <a:rPr lang="en-US" sz="2400" dirty="0" err="1">
                <a:effectLst/>
                <a:latin typeface="Comic Sans MS" panose="030F0702030302020204" pitchFamily="66" charset="0"/>
                <a:ea typeface="+mj-ea"/>
                <a:cs typeface="+mj-cs"/>
              </a:rPr>
              <a:t>visitas</a:t>
            </a:r>
            <a:r>
              <a:rPr lang="en-US" sz="2400" dirty="0">
                <a:effectLst/>
                <a:latin typeface="Comic Sans MS" panose="030F0702030302020204" pitchFamily="66" charset="0"/>
                <a:ea typeface="+mj-ea"/>
                <a:cs typeface="+mj-cs"/>
              </a:rPr>
              <a:t> a </a:t>
            </a:r>
            <a:r>
              <a:rPr lang="en-US" sz="2400" dirty="0" err="1">
                <a:effectLst/>
                <a:latin typeface="Comic Sans MS" panose="030F0702030302020204" pitchFamily="66" charset="0"/>
                <a:ea typeface="+mj-ea"/>
                <a:cs typeface="+mj-cs"/>
              </a:rPr>
              <a:t>domicilio</a:t>
            </a:r>
            <a:r>
              <a:rPr lang="en-US" sz="2400" dirty="0">
                <a:effectLst/>
                <a:latin typeface="Comic Sans MS" panose="030F0702030302020204" pitchFamily="66" charset="0"/>
                <a:ea typeface="+mj-ea"/>
                <a:cs typeface="+mj-cs"/>
              </a:rPr>
              <a:t>. </a:t>
            </a:r>
            <a:r>
              <a:rPr lang="en-US" sz="2400" dirty="0">
                <a:latin typeface="Comic Sans MS" panose="030F0702030302020204" pitchFamily="66" charset="0"/>
                <a:ea typeface="+mj-ea"/>
                <a:cs typeface="+mj-cs"/>
              </a:rPr>
              <a:t>Y </a:t>
            </a:r>
            <a:r>
              <a:rPr lang="en-US" sz="2400" dirty="0" err="1">
                <a:latin typeface="Comic Sans MS" panose="030F0702030302020204" pitchFamily="66" charset="0"/>
                <a:ea typeface="+mj-ea"/>
                <a:cs typeface="+mj-cs"/>
              </a:rPr>
              <a:t>el</a:t>
            </a:r>
            <a:r>
              <a:rPr lang="en-US" sz="2400" dirty="0">
                <a:latin typeface="Comic Sans MS" panose="030F0702030302020204" pitchFamily="66" charset="0"/>
                <a:ea typeface="+mj-ea"/>
                <a:cs typeface="+mj-cs"/>
              </a:rPr>
              <a:t> </a:t>
            </a:r>
            <a:r>
              <a:rPr lang="en-US" sz="2400" dirty="0" err="1">
                <a:latin typeface="Comic Sans MS" panose="030F0702030302020204" pitchFamily="66" charset="0"/>
                <a:ea typeface="+mj-ea"/>
                <a:cs typeface="+mj-cs"/>
              </a:rPr>
              <a:t>emplazamiento</a:t>
            </a:r>
            <a:r>
              <a:rPr lang="en-US" sz="2400" dirty="0">
                <a:latin typeface="Comic Sans MS" panose="030F0702030302020204" pitchFamily="66" charset="0"/>
                <a:ea typeface="+mj-ea"/>
                <a:cs typeface="+mj-cs"/>
              </a:rPr>
              <a:t>, </a:t>
            </a:r>
            <a:r>
              <a:rPr lang="en-US" sz="2400" dirty="0" err="1">
                <a:latin typeface="Comic Sans MS" panose="030F0702030302020204" pitchFamily="66" charset="0"/>
                <a:ea typeface="+mj-ea"/>
                <a:cs typeface="+mj-cs"/>
              </a:rPr>
              <a:t>en</a:t>
            </a:r>
            <a:r>
              <a:rPr lang="en-US" sz="2400" dirty="0">
                <a:latin typeface="Comic Sans MS" panose="030F0702030302020204" pitchFamily="66" charset="0"/>
                <a:ea typeface="+mj-ea"/>
                <a:cs typeface="+mj-cs"/>
              </a:rPr>
              <a:t> un </a:t>
            </a:r>
            <a:r>
              <a:rPr lang="en-US" sz="2400" dirty="0" err="1">
                <a:latin typeface="Comic Sans MS" panose="030F0702030302020204" pitchFamily="66" charset="0"/>
                <a:ea typeface="+mj-ea"/>
                <a:cs typeface="+mj-cs"/>
              </a:rPr>
              <a:t>lugar</a:t>
            </a:r>
            <a:r>
              <a:rPr lang="en-US" sz="2400" dirty="0">
                <a:latin typeface="Comic Sans MS" panose="030F0702030302020204" pitchFamily="66" charset="0"/>
                <a:ea typeface="+mj-ea"/>
                <a:cs typeface="+mj-cs"/>
              </a:rPr>
              <a:t> con </a:t>
            </a:r>
            <a:r>
              <a:rPr lang="en-US" sz="2400" dirty="0" err="1">
                <a:latin typeface="Comic Sans MS" panose="030F0702030302020204" pitchFamily="66" charset="0"/>
                <a:ea typeface="+mj-ea"/>
                <a:cs typeface="+mj-cs"/>
              </a:rPr>
              <a:t>muchos</a:t>
            </a:r>
            <a:r>
              <a:rPr lang="en-US" sz="2400" dirty="0">
                <a:latin typeface="Comic Sans MS" panose="030F0702030302020204" pitchFamily="66" charset="0"/>
                <a:ea typeface="+mj-ea"/>
                <a:cs typeface="+mj-cs"/>
              </a:rPr>
              <a:t> </a:t>
            </a:r>
            <a:r>
              <a:rPr lang="en-US" sz="2400" dirty="0" err="1">
                <a:latin typeface="Comic Sans MS" panose="030F0702030302020204" pitchFamily="66" charset="0"/>
                <a:ea typeface="+mj-ea"/>
                <a:cs typeface="+mj-cs"/>
              </a:rPr>
              <a:t>clientes</a:t>
            </a:r>
            <a:r>
              <a:rPr lang="en-US" sz="2400" dirty="0">
                <a:latin typeface="Comic Sans MS" panose="030F0702030302020204" pitchFamily="66" charset="0"/>
                <a:ea typeface="+mj-ea"/>
                <a:cs typeface="+mj-cs"/>
              </a:rPr>
              <a:t> </a:t>
            </a:r>
            <a:r>
              <a:rPr lang="en-US" sz="2400" dirty="0" err="1">
                <a:latin typeface="Comic Sans MS" panose="030F0702030302020204" pitchFamily="66" charset="0"/>
                <a:ea typeface="+mj-ea"/>
                <a:cs typeface="+mj-cs"/>
              </a:rPr>
              <a:t>potenciales</a:t>
            </a:r>
            <a:r>
              <a:rPr lang="en-US" sz="2400" dirty="0">
                <a:latin typeface="Comic Sans MS" panose="030F0702030302020204" pitchFamily="66" charset="0"/>
                <a:ea typeface="+mj-ea"/>
                <a:cs typeface="+mj-cs"/>
              </a:rPr>
              <a:t>, y a ser </a:t>
            </a:r>
            <a:r>
              <a:rPr lang="en-US" sz="2400" dirty="0" err="1">
                <a:latin typeface="Comic Sans MS" panose="030F0702030302020204" pitchFamily="66" charset="0"/>
                <a:ea typeface="+mj-ea"/>
                <a:cs typeface="+mj-cs"/>
              </a:rPr>
              <a:t>posible</a:t>
            </a:r>
            <a:r>
              <a:rPr lang="en-US" sz="2400" dirty="0">
                <a:latin typeface="Comic Sans MS" panose="030F0702030302020204" pitchFamily="66" charset="0"/>
                <a:ea typeface="+mj-ea"/>
                <a:cs typeface="+mj-cs"/>
              </a:rPr>
              <a:t>, con paso de </a:t>
            </a:r>
            <a:r>
              <a:rPr lang="en-US" sz="2400" dirty="0" err="1">
                <a:latin typeface="Comic Sans MS" panose="030F0702030302020204" pitchFamily="66" charset="0"/>
                <a:ea typeface="+mj-ea"/>
                <a:cs typeface="+mj-cs"/>
              </a:rPr>
              <a:t>gente</a:t>
            </a:r>
            <a:r>
              <a:rPr lang="en-US" sz="2400" dirty="0">
                <a:latin typeface="Comic Sans MS" panose="030F0702030302020204" pitchFamily="66" charset="0"/>
                <a:ea typeface="+mj-ea"/>
                <a:cs typeface="+mj-cs"/>
              </a:rPr>
              <a:t>.</a:t>
            </a:r>
            <a:endParaRPr lang="en-US" sz="2400" dirty="0">
              <a:effectLst/>
              <a:latin typeface="Comic Sans MS" panose="030F0702030302020204" pitchFamily="66" charset="0"/>
              <a:ea typeface="+mj-ea"/>
              <a:cs typeface="+mj-cs"/>
            </a:endParaRPr>
          </a:p>
        </p:txBody>
      </p:sp>
      <p:pic>
        <p:nvPicPr>
          <p:cNvPr id="8" name="Imagen 7">
            <a:extLst>
              <a:ext uri="{FF2B5EF4-FFF2-40B4-BE49-F238E27FC236}">
                <a16:creationId xmlns:a16="http://schemas.microsoft.com/office/drawing/2014/main" id="{90175CF5-737E-E2E4-D6C0-8D703DE52652}"/>
              </a:ext>
            </a:extLst>
          </p:cNvPr>
          <p:cNvPicPr>
            <a:picLocks noChangeAspect="1"/>
          </p:cNvPicPr>
          <p:nvPr/>
        </p:nvPicPr>
        <p:blipFill>
          <a:blip r:embed="rId4"/>
          <a:stretch>
            <a:fillRect/>
          </a:stretch>
        </p:blipFill>
        <p:spPr>
          <a:xfrm>
            <a:off x="6865192" y="3084667"/>
            <a:ext cx="5326808" cy="3395840"/>
          </a:xfrm>
          <a:prstGeom prst="rect">
            <a:avLst/>
          </a:prstGeom>
          <a:effectLst/>
        </p:spPr>
      </p:pic>
    </p:spTree>
    <p:extLst>
      <p:ext uri="{BB962C8B-B14F-4D97-AF65-F5344CB8AC3E}">
        <p14:creationId xmlns:p14="http://schemas.microsoft.com/office/powerpoint/2010/main" val="40627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Rectangle 21">
            <a:extLst>
              <a:ext uri="{FF2B5EF4-FFF2-40B4-BE49-F238E27FC236}">
                <a16:creationId xmlns:a16="http://schemas.microsoft.com/office/drawing/2014/main" id="{7EDB5ED3-2038-4003-9C79-392EC7DBB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4">
            <a:extLst>
              <a:ext uri="{FF2B5EF4-FFF2-40B4-BE49-F238E27FC236}">
                <a16:creationId xmlns:a16="http://schemas.microsoft.com/office/drawing/2014/main" id="{60066950-B73B-4359-B169-435F774D9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E3CC596-060F-2942-0B0D-26D73B7A88FD}"/>
              </a:ext>
            </a:extLst>
          </p:cNvPr>
          <p:cNvPicPr>
            <a:picLocks noGrp="1" noChangeAspect="1"/>
          </p:cNvPicPr>
          <p:nvPr>
            <p:ph idx="1"/>
          </p:nvPr>
        </p:nvPicPr>
        <p:blipFill>
          <a:blip r:embed="rId7"/>
          <a:stretch>
            <a:fillRect/>
          </a:stretch>
        </p:blipFill>
        <p:spPr>
          <a:xfrm>
            <a:off x="8742350" y="1556836"/>
            <a:ext cx="2837265" cy="2990630"/>
          </a:xfrm>
          <a:prstGeom prst="rect">
            <a:avLst/>
          </a:prstGeom>
          <a:effectLst/>
        </p:spPr>
      </p:pic>
      <p:pic>
        <p:nvPicPr>
          <p:cNvPr id="9" name="Imagen 8">
            <a:extLst>
              <a:ext uri="{FF2B5EF4-FFF2-40B4-BE49-F238E27FC236}">
                <a16:creationId xmlns:a16="http://schemas.microsoft.com/office/drawing/2014/main" id="{ACE10040-D142-03C1-91D4-F4A3CA7AD00F}"/>
              </a:ext>
            </a:extLst>
          </p:cNvPr>
          <p:cNvPicPr>
            <a:picLocks noChangeAspect="1"/>
          </p:cNvPicPr>
          <p:nvPr/>
        </p:nvPicPr>
        <p:blipFill>
          <a:blip r:embed="rId8"/>
          <a:stretch>
            <a:fillRect/>
          </a:stretch>
        </p:blipFill>
        <p:spPr>
          <a:xfrm>
            <a:off x="8742350" y="21647"/>
            <a:ext cx="2225233" cy="1140051"/>
          </a:xfrm>
          <a:prstGeom prst="rect">
            <a:avLst/>
          </a:prstGeom>
        </p:spPr>
      </p:pic>
      <p:sp>
        <p:nvSpPr>
          <p:cNvPr id="13" name="Flecha: arriba y abajo 12">
            <a:extLst>
              <a:ext uri="{FF2B5EF4-FFF2-40B4-BE49-F238E27FC236}">
                <a16:creationId xmlns:a16="http://schemas.microsoft.com/office/drawing/2014/main" id="{E383902B-FA4F-9B5A-22E5-D97B01BAB9E5}"/>
              </a:ext>
            </a:extLst>
          </p:cNvPr>
          <p:cNvSpPr/>
          <p:nvPr/>
        </p:nvSpPr>
        <p:spPr>
          <a:xfrm>
            <a:off x="10234502" y="617984"/>
            <a:ext cx="52107" cy="123136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hacia la izquierda 14">
            <a:extLst>
              <a:ext uri="{FF2B5EF4-FFF2-40B4-BE49-F238E27FC236}">
                <a16:creationId xmlns:a16="http://schemas.microsoft.com/office/drawing/2014/main" id="{55F97676-E317-891F-14D8-696875F26A8F}"/>
              </a:ext>
            </a:extLst>
          </p:cNvPr>
          <p:cNvSpPr/>
          <p:nvPr/>
        </p:nvSpPr>
        <p:spPr>
          <a:xfrm>
            <a:off x="7052867" y="1967948"/>
            <a:ext cx="1365576" cy="6162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17" name="Tabla 16">
            <a:extLst>
              <a:ext uri="{FF2B5EF4-FFF2-40B4-BE49-F238E27FC236}">
                <a16:creationId xmlns:a16="http://schemas.microsoft.com/office/drawing/2014/main" id="{4DE6FF56-E380-6278-3063-51482B241A23}"/>
              </a:ext>
            </a:extLst>
          </p:cNvPr>
          <p:cNvGraphicFramePr>
            <a:graphicFrameLocks noGrp="1"/>
          </p:cNvGraphicFramePr>
          <p:nvPr>
            <p:extLst>
              <p:ext uri="{D42A27DB-BD31-4B8C-83A1-F6EECF244321}">
                <p14:modId xmlns:p14="http://schemas.microsoft.com/office/powerpoint/2010/main" val="2245579115"/>
              </p:ext>
            </p:extLst>
          </p:nvPr>
        </p:nvGraphicFramePr>
        <p:xfrm>
          <a:off x="646745" y="640080"/>
          <a:ext cx="5959654" cy="5577840"/>
        </p:xfrm>
        <a:graphic>
          <a:graphicData uri="http://schemas.openxmlformats.org/drawingml/2006/table">
            <a:tbl>
              <a:tblPr>
                <a:tableStyleId>{5C22544A-7EE6-4342-B048-85BDC9FD1C3A}</a:tableStyleId>
              </a:tblPr>
              <a:tblGrid>
                <a:gridCol w="2404774">
                  <a:extLst>
                    <a:ext uri="{9D8B030D-6E8A-4147-A177-3AD203B41FA5}">
                      <a16:colId xmlns:a16="http://schemas.microsoft.com/office/drawing/2014/main" val="2901909084"/>
                    </a:ext>
                  </a:extLst>
                </a:gridCol>
                <a:gridCol w="3554880">
                  <a:extLst>
                    <a:ext uri="{9D8B030D-6E8A-4147-A177-3AD203B41FA5}">
                      <a16:colId xmlns:a16="http://schemas.microsoft.com/office/drawing/2014/main" val="1231275333"/>
                    </a:ext>
                  </a:extLst>
                </a:gridCol>
              </a:tblGrid>
              <a:tr h="414960">
                <a:tc gridSpan="2">
                  <a:txBody>
                    <a:bodyPr/>
                    <a:lstStyle/>
                    <a:p>
                      <a:pPr algn="l" fontAlgn="b"/>
                      <a:r>
                        <a:rPr lang="es-ES" sz="2000" u="none" strike="noStrike">
                          <a:effectLst/>
                          <a:latin typeface="Comic Sans MS" panose="030F0702030302020204" pitchFamily="66" charset="0"/>
                        </a:rPr>
                        <a:t>Como llegamos a los clientes ?</a:t>
                      </a:r>
                      <a:endParaRPr lang="es-ES" sz="2000" b="1" i="0" u="none" strike="noStrike">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805045906"/>
                  </a:ext>
                </a:extLst>
              </a:tr>
              <a:tr h="414960">
                <a:tc gridSpan="2">
                  <a:txBody>
                    <a:bodyPr/>
                    <a:lstStyle/>
                    <a:p>
                      <a:pPr algn="l" fontAlgn="b"/>
                      <a:r>
                        <a:rPr lang="es-ES" sz="2000" u="none" strike="noStrike">
                          <a:effectLst/>
                          <a:latin typeface="Comic Sans MS" panose="030F0702030302020204" pitchFamily="66" charset="0"/>
                        </a:rPr>
                        <a:t>Como los captamos ?</a:t>
                      </a:r>
                      <a:endParaRPr lang="es-ES" sz="2000" b="1" i="0" u="none" strike="noStrike">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496456101"/>
                  </a:ext>
                </a:extLst>
              </a:tr>
              <a:tr h="714997">
                <a:tc gridSpan="2">
                  <a:txBody>
                    <a:bodyPr/>
                    <a:lstStyle/>
                    <a:p>
                      <a:pPr algn="l" fontAlgn="b"/>
                      <a:r>
                        <a:rPr lang="es-ES" sz="2000" u="none" strike="noStrike" dirty="0">
                          <a:effectLst/>
                          <a:latin typeface="Comic Sans MS" panose="030F0702030302020204" pitchFamily="66" charset="0"/>
                        </a:rPr>
                        <a:t>Donde Vendemos: Medios Físicos, Internet, Web de Ventas para conectar con ellos, RRSS,…</a:t>
                      </a:r>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301227989"/>
                  </a:ext>
                </a:extLst>
              </a:tr>
              <a:tr h="427534">
                <a:tc gridSpan="2">
                  <a:txBody>
                    <a:bodyPr/>
                    <a:lstStyle/>
                    <a:p>
                      <a:pPr algn="l" fontAlgn="b"/>
                      <a:r>
                        <a:rPr lang="es-ES" sz="2000" b="0" i="0" u="none" strike="noStrike" dirty="0" err="1">
                          <a:solidFill>
                            <a:srgbClr val="000000"/>
                          </a:solidFill>
                          <a:effectLst/>
                          <a:latin typeface="Comic Sans MS" panose="030F0702030302020204" pitchFamily="66" charset="0"/>
                        </a:rPr>
                        <a:t>Market</a:t>
                      </a:r>
                      <a:r>
                        <a:rPr lang="es-ES" sz="2000" b="0" i="0" u="none" strike="noStrike" dirty="0">
                          <a:solidFill>
                            <a:srgbClr val="000000"/>
                          </a:solidFill>
                          <a:effectLst/>
                          <a:latin typeface="Comic Sans MS" panose="030F0702030302020204" pitchFamily="66" charset="0"/>
                        </a:rPr>
                        <a:t> places ?</a:t>
                      </a:r>
                    </a:p>
                  </a:txBody>
                  <a:tcPr marL="6350" marR="6350" marT="6350" marB="0" anchor="b"/>
                </a:tc>
                <a:tc hMerge="1">
                  <a:txBody>
                    <a:bodyPr/>
                    <a:lstStyle/>
                    <a:p>
                      <a:endParaRPr lang="es-ES"/>
                    </a:p>
                  </a:txBody>
                  <a:tcPr/>
                </a:tc>
                <a:extLst>
                  <a:ext uri="{0D108BD9-81ED-4DB2-BD59-A6C34878D82A}">
                    <a16:rowId xmlns:a16="http://schemas.microsoft.com/office/drawing/2014/main" val="4253588322"/>
                  </a:ext>
                </a:extLst>
              </a:tr>
              <a:tr h="427534">
                <a:tc>
                  <a:txBody>
                    <a:bodyPr/>
                    <a:lstStyle/>
                    <a:p>
                      <a:pPr algn="l" fontAlgn="b"/>
                      <a:r>
                        <a:rPr lang="es-ES" sz="2000" b="0" i="0" u="none" strike="noStrike" dirty="0">
                          <a:solidFill>
                            <a:srgbClr val="000000"/>
                          </a:solidFill>
                          <a:effectLst/>
                          <a:latin typeface="Comic Sans MS" panose="030F0702030302020204" pitchFamily="66" charset="0"/>
                        </a:rPr>
                        <a:t>Son propios, aliados </a:t>
                      </a:r>
                    </a:p>
                  </a:txBody>
                  <a:tcPr marL="6350" marR="6350" marT="6350" marB="0" anchor="b"/>
                </a:tc>
                <a:tc>
                  <a:txBody>
                    <a:bodyPr/>
                    <a:lstStyle/>
                    <a:p>
                      <a:pPr algn="l" fontAlgn="b"/>
                      <a:r>
                        <a:rPr lang="es-ES" sz="2000" u="none" strike="noStrike" dirty="0">
                          <a:effectLst/>
                          <a:latin typeface="Comic Sans MS" panose="030F0702030302020204" pitchFamily="66" charset="0"/>
                        </a:rPr>
                        <a:t> ? Mixtos ?</a:t>
                      </a:r>
                      <a:endParaRPr lang="es-ES" sz="2000" b="0" i="0" u="none" strike="noStrike" dirty="0">
                        <a:solidFill>
                          <a:srgbClr val="000000"/>
                        </a:solidFill>
                        <a:effectLst/>
                        <a:latin typeface="Comic Sans MS" panose="030F0702030302020204" pitchFamily="66" charset="0"/>
                      </a:endParaRPr>
                    </a:p>
                  </a:txBody>
                  <a:tcPr marL="6350" marR="6350" marT="6350" marB="0" anchor="b"/>
                </a:tc>
                <a:extLst>
                  <a:ext uri="{0D108BD9-81ED-4DB2-BD59-A6C34878D82A}">
                    <a16:rowId xmlns:a16="http://schemas.microsoft.com/office/drawing/2014/main" val="4071749145"/>
                  </a:ext>
                </a:extLst>
              </a:tr>
              <a:tr h="714997">
                <a:tc gridSpan="2">
                  <a:txBody>
                    <a:bodyPr/>
                    <a:lstStyle/>
                    <a:p>
                      <a:pPr algn="l" fontAlgn="b"/>
                      <a:r>
                        <a:rPr lang="es-ES" sz="2000" u="none" strike="noStrike" dirty="0">
                          <a:effectLst/>
                          <a:latin typeface="Comic Sans MS" panose="030F0702030302020204" pitchFamily="66" charset="0"/>
                        </a:rPr>
                        <a:t>Como tenemos integrados los canales?</a:t>
                      </a:r>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907479638"/>
                  </a:ext>
                </a:extLst>
              </a:tr>
              <a:tr h="427534">
                <a:tc gridSpan="2">
                  <a:txBody>
                    <a:bodyPr/>
                    <a:lstStyle/>
                    <a:p>
                      <a:pPr algn="l" fontAlgn="b"/>
                      <a:r>
                        <a:rPr lang="es-ES" sz="2000" u="none" strike="noStrike" dirty="0">
                          <a:effectLst/>
                          <a:latin typeface="Comic Sans MS" panose="030F0702030302020204" pitchFamily="66" charset="0"/>
                        </a:rPr>
                        <a:t>Cuales nos funcionan mejor ? Físicos, </a:t>
                      </a:r>
                      <a:r>
                        <a:rPr lang="es-ES" sz="2000" u="none" strike="noStrike" dirty="0" err="1">
                          <a:effectLst/>
                          <a:latin typeface="Comic Sans MS" panose="030F0702030302020204" pitchFamily="66" charset="0"/>
                        </a:rPr>
                        <a:t>on</a:t>
                      </a:r>
                      <a:r>
                        <a:rPr lang="es-ES" sz="2000" u="none" strike="noStrike" dirty="0">
                          <a:effectLst/>
                          <a:latin typeface="Comic Sans MS" panose="030F0702030302020204" pitchFamily="66" charset="0"/>
                        </a:rPr>
                        <a:t> line?</a:t>
                      </a:r>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4284475553"/>
                  </a:ext>
                </a:extLst>
              </a:tr>
              <a:tr h="714997">
                <a:tc gridSpan="2">
                  <a:txBody>
                    <a:bodyPr/>
                    <a:lstStyle/>
                    <a:p>
                      <a:pPr algn="l" fontAlgn="b"/>
                      <a:r>
                        <a:rPr lang="es-ES" sz="2000" u="none" strike="noStrike">
                          <a:effectLst/>
                          <a:latin typeface="Comic Sans MS" panose="030F0702030302020204" pitchFamily="66" charset="0"/>
                        </a:rPr>
                        <a:t>Cuales son mas eficientes en costos?</a:t>
                      </a:r>
                      <a:endParaRPr lang="es-ES" sz="2000" b="0" i="0" u="none" strike="noStrike">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807996156"/>
                  </a:ext>
                </a:extLst>
              </a:tr>
              <a:tr h="414960">
                <a:tc>
                  <a:txBody>
                    <a:bodyPr/>
                    <a:lstStyle/>
                    <a:p>
                      <a:pPr algn="l" fontAlgn="b"/>
                      <a:r>
                        <a:rPr lang="es-ES" sz="2000" u="none" strike="noStrike" dirty="0">
                          <a:effectLst/>
                          <a:latin typeface="Comic Sans MS" panose="030F0702030302020204" pitchFamily="66" charset="0"/>
                        </a:rPr>
                        <a:t> </a:t>
                      </a:r>
                      <a:endParaRPr lang="es-ES" sz="2000" b="0" i="0" u="none" strike="noStrike" dirty="0">
                        <a:solidFill>
                          <a:srgbClr val="000000"/>
                        </a:solidFill>
                        <a:effectLst/>
                        <a:latin typeface="Comic Sans MS" panose="030F0702030302020204" pitchFamily="66" charset="0"/>
                      </a:endParaRPr>
                    </a:p>
                  </a:txBody>
                  <a:tcPr marL="6350" marR="6350" marT="6350" marB="0" anchor="b"/>
                </a:tc>
                <a:tc>
                  <a:txBody>
                    <a:bodyPr/>
                    <a:lstStyle/>
                    <a:p>
                      <a:pPr algn="l" fontAlgn="b"/>
                      <a:r>
                        <a:rPr lang="es-ES" sz="2000" u="none" strike="noStrike" dirty="0">
                          <a:effectLst/>
                          <a:latin typeface="Comic Sans MS" panose="030F0702030302020204" pitchFamily="66" charset="0"/>
                        </a:rPr>
                        <a:t> </a:t>
                      </a:r>
                      <a:endParaRPr lang="es-ES" sz="2000" b="0" i="0" u="none" strike="noStrike" dirty="0">
                        <a:solidFill>
                          <a:srgbClr val="000000"/>
                        </a:solidFill>
                        <a:effectLst/>
                        <a:latin typeface="Comic Sans MS" panose="030F0702030302020204" pitchFamily="66" charset="0"/>
                      </a:endParaRPr>
                    </a:p>
                  </a:txBody>
                  <a:tcPr marL="6350" marR="6350" marT="6350" marB="0" anchor="b"/>
                </a:tc>
                <a:extLst>
                  <a:ext uri="{0D108BD9-81ED-4DB2-BD59-A6C34878D82A}">
                    <a16:rowId xmlns:a16="http://schemas.microsoft.com/office/drawing/2014/main" val="2407189448"/>
                  </a:ext>
                </a:extLst>
              </a:tr>
              <a:tr h="490407">
                <a:tc gridSpan="2">
                  <a:txBody>
                    <a:bodyPr/>
                    <a:lstStyle/>
                    <a:p>
                      <a:pPr algn="l" fontAlgn="b"/>
                      <a:r>
                        <a:rPr lang="es-ES" sz="2000" u="none" strike="noStrike">
                          <a:effectLst/>
                          <a:latin typeface="Comic Sans MS" panose="030F0702030302020204" pitchFamily="66" charset="0"/>
                        </a:rPr>
                        <a:t>Como se hacen las entregas?</a:t>
                      </a:r>
                      <a:endParaRPr lang="es-ES" sz="2000" b="0" i="0" u="none" strike="noStrike">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1993578996"/>
                  </a:ext>
                </a:extLst>
              </a:tr>
              <a:tr h="414960">
                <a:tc gridSpan="2">
                  <a:txBody>
                    <a:bodyPr/>
                    <a:lstStyle/>
                    <a:p>
                      <a:pPr algn="l" fontAlgn="b"/>
                      <a:r>
                        <a:rPr lang="es-ES" sz="2000" u="none" strike="noStrike" dirty="0">
                          <a:effectLst/>
                          <a:latin typeface="Comic Sans MS" panose="030F0702030302020204" pitchFamily="66" charset="0"/>
                        </a:rPr>
                        <a:t>Servicio postventa, es necesario ?</a:t>
                      </a:r>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4255539805"/>
                  </a:ext>
                </a:extLst>
              </a:tr>
            </a:tbl>
          </a:graphicData>
        </a:graphic>
      </p:graphicFrame>
      <p:pic>
        <p:nvPicPr>
          <p:cNvPr id="19" name="Imagen 18">
            <a:extLst>
              <a:ext uri="{FF2B5EF4-FFF2-40B4-BE49-F238E27FC236}">
                <a16:creationId xmlns:a16="http://schemas.microsoft.com/office/drawing/2014/main" id="{A1A6C4CB-C1FA-7A9C-6631-E6417DCD86AB}"/>
              </a:ext>
            </a:extLst>
          </p:cNvPr>
          <p:cNvPicPr>
            <a:picLocks noChangeAspect="1"/>
          </p:cNvPicPr>
          <p:nvPr/>
        </p:nvPicPr>
        <p:blipFill>
          <a:blip r:embed="rId9"/>
          <a:stretch>
            <a:fillRect/>
          </a:stretch>
        </p:blipFill>
        <p:spPr>
          <a:xfrm>
            <a:off x="8927749" y="4750904"/>
            <a:ext cx="2644390" cy="1712844"/>
          </a:xfrm>
          <a:prstGeom prst="rect">
            <a:avLst/>
          </a:prstGeom>
        </p:spPr>
      </p:pic>
    </p:spTree>
    <p:extLst>
      <p:ext uri="{BB962C8B-B14F-4D97-AF65-F5344CB8AC3E}">
        <p14:creationId xmlns:p14="http://schemas.microsoft.com/office/powerpoint/2010/main" val="4108284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0A0BCF05-F090-7DFB-05F4-814033A33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51" y="197293"/>
            <a:ext cx="10595791" cy="64634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15">
            <a:extLst>
              <a:ext uri="{FF2B5EF4-FFF2-40B4-BE49-F238E27FC236}">
                <a16:creationId xmlns:a16="http://schemas.microsoft.com/office/drawing/2014/main" id="{46318BE5-AFD0-F084-43F4-6749C83427E9}"/>
              </a:ext>
            </a:extLst>
          </p:cNvPr>
          <p:cNvSpPr txBox="1">
            <a:spLocks noChangeArrowheads="1"/>
          </p:cNvSpPr>
          <p:nvPr/>
        </p:nvSpPr>
        <p:spPr bwMode="auto">
          <a:xfrm>
            <a:off x="7558088" y="457200"/>
            <a:ext cx="75088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Fecha:</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8" name="Text Box 11">
            <a:extLst>
              <a:ext uri="{FF2B5EF4-FFF2-40B4-BE49-F238E27FC236}">
                <a16:creationId xmlns:a16="http://schemas.microsoft.com/office/drawing/2014/main" id="{59C7ACFC-128D-CA68-4BE6-CD028DACF486}"/>
              </a:ext>
            </a:extLst>
          </p:cNvPr>
          <p:cNvSpPr txBox="1">
            <a:spLocks noChangeArrowheads="1"/>
          </p:cNvSpPr>
          <p:nvPr/>
        </p:nvSpPr>
        <p:spPr bwMode="auto">
          <a:xfrm>
            <a:off x="8829675" y="457200"/>
            <a:ext cx="8826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Nº de Iteración:</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9" name="2 Cuadro de texto">
            <a:extLst>
              <a:ext uri="{FF2B5EF4-FFF2-40B4-BE49-F238E27FC236}">
                <a16:creationId xmlns:a16="http://schemas.microsoft.com/office/drawing/2014/main" id="{EDDA7153-426F-C575-24FB-31D9AE8CFF11}"/>
              </a:ext>
            </a:extLst>
          </p:cNvPr>
          <p:cNvSpPr txBox="1">
            <a:spLocks noChangeArrowheads="1"/>
          </p:cNvSpPr>
          <p:nvPr/>
        </p:nvSpPr>
        <p:spPr bwMode="auto">
          <a:xfrm>
            <a:off x="-44450" y="6969125"/>
            <a:ext cx="3673475" cy="215900"/>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Este material forma parte del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Mentoring para emprendedores</a:t>
            </a: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 |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¿Cómo completar este canvas?</a:t>
            </a: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20" name="28 Esquina doblada">
            <a:extLst>
              <a:ext uri="{FF2B5EF4-FFF2-40B4-BE49-F238E27FC236}">
                <a16:creationId xmlns:a16="http://schemas.microsoft.com/office/drawing/2014/main" id="{95EA3C5F-3ED9-2911-9E75-108EFE5A2E24}"/>
              </a:ext>
            </a:extLst>
          </p:cNvPr>
          <p:cNvSpPr>
            <a:spLocks/>
          </p:cNvSpPr>
          <p:nvPr/>
        </p:nvSpPr>
        <p:spPr bwMode="auto">
          <a:xfrm>
            <a:off x="4907665" y="772610"/>
            <a:ext cx="1668364" cy="265639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Salón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y belleza</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Servicios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a domicilio con las comodidades de nuestro local</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29 Esquina doblada">
            <a:extLst>
              <a:ext uri="{FF2B5EF4-FFF2-40B4-BE49-F238E27FC236}">
                <a16:creationId xmlns:a16="http://schemas.microsoft.com/office/drawing/2014/main" id="{DDE925C9-7803-F9A1-EDA7-0E395E289565}"/>
              </a:ext>
            </a:extLst>
          </p:cNvPr>
          <p:cNvSpPr>
            <a:spLocks/>
          </p:cNvSpPr>
          <p:nvPr/>
        </p:nvSpPr>
        <p:spPr bwMode="auto">
          <a:xfrm>
            <a:off x="1028499" y="4645807"/>
            <a:ext cx="2008455" cy="1638199"/>
          </a:xfrm>
          <a:prstGeom prst="foldedCorner">
            <a:avLst>
              <a:gd name="adj" fmla="val 16667"/>
            </a:avLst>
          </a:prstGeom>
          <a:solidFill>
            <a:srgbClr val="18F8ED"/>
          </a:solidFill>
          <a:ln w="3175">
            <a:solidFill>
              <a:srgbClr val="07E3D9"/>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bg1"/>
                </a:solidFill>
                <a:effectLst/>
                <a:latin typeface="Comic Sans MS" panose="030F0702030302020204" pitchFamily="66" charset="0"/>
              </a:rPr>
              <a:t>Soy un </a:t>
            </a:r>
            <a:r>
              <a:rPr kumimoji="0" lang="es-ES" altLang="es-ES" sz="1800" b="0" i="0" u="none" strike="noStrike" cap="none" normalizeH="0" baseline="0" dirty="0" err="1">
                <a:ln>
                  <a:noFill/>
                </a:ln>
                <a:solidFill>
                  <a:schemeClr val="bg1"/>
                </a:solidFill>
                <a:effectLst/>
                <a:latin typeface="Comic Sans MS" panose="030F0702030302020204" pitchFamily="66" charset="0"/>
              </a:rPr>
              <a:t>pos</a:t>
            </a:r>
            <a:r>
              <a:rPr kumimoji="0" lang="es-ES" altLang="es-ES" sz="1800" b="0" i="0" u="none" strike="noStrike" cap="none" normalizeH="0" baseline="0" dirty="0">
                <a:ln>
                  <a:noFill/>
                </a:ln>
                <a:solidFill>
                  <a:schemeClr val="bg1"/>
                </a:solidFill>
                <a:effectLst/>
                <a:latin typeface="Comic Sans MS" panose="030F0702030302020204" pitchFamily="66" charset="0"/>
              </a:rPr>
              <a:t> </a:t>
            </a:r>
            <a:r>
              <a:rPr kumimoji="0" lang="es-ES" altLang="es-ES" sz="1800" b="0" i="0" u="none" strike="noStrike" cap="none" normalizeH="0" baseline="0" dirty="0" err="1">
                <a:ln>
                  <a:noFill/>
                </a:ln>
                <a:solidFill>
                  <a:schemeClr val="bg1"/>
                </a:solidFill>
                <a:effectLst/>
                <a:latin typeface="Comic Sans MS" panose="030F0702030302020204" pitchFamily="66" charset="0"/>
              </a:rPr>
              <a:t>it</a:t>
            </a:r>
            <a:r>
              <a:rPr kumimoji="0" lang="es-ES" altLang="es-ES" sz="1800" b="0" i="0" u="none" strike="noStrike" cap="none" normalizeH="0" baseline="0" dirty="0">
                <a:ln>
                  <a:noFill/>
                </a:ln>
                <a:solidFill>
                  <a:schemeClr val="bg1"/>
                </a:solidFill>
                <a:effectLst/>
                <a:latin typeface="Comic Sans MS" panose="030F0702030302020204" pitchFamily="66" charset="0"/>
              </a:rPr>
              <a:t>, ponme donde quieras</a:t>
            </a:r>
          </a:p>
        </p:txBody>
      </p:sp>
      <p:sp>
        <p:nvSpPr>
          <p:cNvPr id="23" name="Rectangle 16">
            <a:extLst>
              <a:ext uri="{FF2B5EF4-FFF2-40B4-BE49-F238E27FC236}">
                <a16:creationId xmlns:a16="http://schemas.microsoft.com/office/drawing/2014/main" id="{168B1BA2-398B-1417-A535-4CD24ECA878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4" name="Rectangle 27">
            <a:extLst>
              <a:ext uri="{FF2B5EF4-FFF2-40B4-BE49-F238E27FC236}">
                <a16:creationId xmlns:a16="http://schemas.microsoft.com/office/drawing/2014/main" id="{7467C157-C302-9B3C-66EE-FFBDDEC79FFD}"/>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5" name="28 Esquina doblada">
            <a:extLst>
              <a:ext uri="{FF2B5EF4-FFF2-40B4-BE49-F238E27FC236}">
                <a16:creationId xmlns:a16="http://schemas.microsoft.com/office/drawing/2014/main" id="{FF022BBE-FCC8-C2A9-9DF7-C711D3D62199}"/>
              </a:ext>
            </a:extLst>
          </p:cNvPr>
          <p:cNvSpPr>
            <a:spLocks/>
          </p:cNvSpPr>
          <p:nvPr/>
        </p:nvSpPr>
        <p:spPr bwMode="auto">
          <a:xfrm>
            <a:off x="8829675" y="872460"/>
            <a:ext cx="2210067" cy="325970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de 15 a 40 años.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Les gusta ir a la moda, aunque a un precio ajustado.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Hombres de 20 a 35 años, con gustos atrevidos.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mayores que se desplazan con alguna dificultad</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 name="28 Esquina doblada">
            <a:extLst>
              <a:ext uri="{FF2B5EF4-FFF2-40B4-BE49-F238E27FC236}">
                <a16:creationId xmlns:a16="http://schemas.microsoft.com/office/drawing/2014/main" id="{B75D620E-3E28-B511-1EC8-FF6E8D986AD7}"/>
              </a:ext>
            </a:extLst>
          </p:cNvPr>
          <p:cNvSpPr>
            <a:spLocks/>
          </p:cNvSpPr>
          <p:nvPr/>
        </p:nvSpPr>
        <p:spPr bwMode="auto">
          <a:xfrm>
            <a:off x="6950406" y="2947627"/>
            <a:ext cx="1857479" cy="1721332"/>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Local bien situado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Teléfono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Visitas a domicilio WEB</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8344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a:extLst>
              <a:ext uri="{FF2B5EF4-FFF2-40B4-BE49-F238E27FC236}">
                <a16:creationId xmlns:a16="http://schemas.microsoft.com/office/drawing/2014/main" id="{A27E0352-6861-C7CB-7D97-D19C087863AC}"/>
              </a:ext>
            </a:extLst>
          </p:cNvPr>
          <p:cNvSpPr>
            <a:spLocks noGrp="1" noChangeArrowheads="1"/>
          </p:cNvSpPr>
          <p:nvPr>
            <p:ph type="title"/>
          </p:nvPr>
        </p:nvSpPr>
        <p:spPr>
          <a:xfrm>
            <a:off x="267128" y="452439"/>
            <a:ext cx="9760449" cy="1587239"/>
          </a:xfrm>
        </p:spPr>
        <p:txBody>
          <a:bodyPr/>
          <a:lstStyle/>
          <a:p>
            <a:pPr eaLnBrk="1" hangingPunct="1"/>
            <a:r>
              <a:rPr lang="es-ES" altLang="es-ES" sz="2400" dirty="0">
                <a:latin typeface="Comic Sans MS" panose="030F0702030302020204" pitchFamily="66" charset="0"/>
              </a:rPr>
              <a:t>Bueno, el emprendedor está con una idea, o con un negocio en marcha pero…, le da vueltas, vive una época compleja, necesita dinero, hay pocos clientes, todo el mundo le da consejos, le hablan de cosas incomprensibles, va al banco y le piden avales,……. ¿Qué hacer?</a:t>
            </a:r>
          </a:p>
        </p:txBody>
      </p:sp>
      <p:pic>
        <p:nvPicPr>
          <p:cNvPr id="5" name="Marcador de contenido 4">
            <a:extLst>
              <a:ext uri="{FF2B5EF4-FFF2-40B4-BE49-F238E27FC236}">
                <a16:creationId xmlns:a16="http://schemas.microsoft.com/office/drawing/2014/main" id="{AD3BDBFE-1A25-037C-D220-49FC4D065074}"/>
              </a:ext>
            </a:extLst>
          </p:cNvPr>
          <p:cNvPicPr>
            <a:picLocks noGrp="1" noChangeAspect="1"/>
          </p:cNvPicPr>
          <p:nvPr>
            <p:ph idx="1"/>
          </p:nvPr>
        </p:nvPicPr>
        <p:blipFill>
          <a:blip r:embed="rId2"/>
          <a:stretch>
            <a:fillRect/>
          </a:stretch>
        </p:blipFill>
        <p:spPr>
          <a:xfrm>
            <a:off x="103325" y="2909361"/>
            <a:ext cx="6013174" cy="3186397"/>
          </a:xfrm>
        </p:spPr>
      </p:pic>
      <p:pic>
        <p:nvPicPr>
          <p:cNvPr id="4" name="Imagen 3">
            <a:extLst>
              <a:ext uri="{FF2B5EF4-FFF2-40B4-BE49-F238E27FC236}">
                <a16:creationId xmlns:a16="http://schemas.microsoft.com/office/drawing/2014/main" id="{AAE95AD9-FF93-A08E-ED09-3170873C2264}"/>
              </a:ext>
            </a:extLst>
          </p:cNvPr>
          <p:cNvPicPr>
            <a:picLocks noChangeAspect="1"/>
          </p:cNvPicPr>
          <p:nvPr/>
        </p:nvPicPr>
        <p:blipFill>
          <a:blip r:embed="rId3"/>
          <a:stretch>
            <a:fillRect/>
          </a:stretch>
        </p:blipFill>
        <p:spPr>
          <a:xfrm>
            <a:off x="6690167" y="2366750"/>
            <a:ext cx="4259484" cy="3941406"/>
          </a:xfrm>
          <a:prstGeom prst="rect">
            <a:avLst/>
          </a:prstGeom>
        </p:spPr>
      </p:pic>
      <p:pic>
        <p:nvPicPr>
          <p:cNvPr id="2" name="Imagen 1">
            <a:extLst>
              <a:ext uri="{FF2B5EF4-FFF2-40B4-BE49-F238E27FC236}">
                <a16:creationId xmlns:a16="http://schemas.microsoft.com/office/drawing/2014/main" id="{508FA378-74C7-451F-D607-9CE03CAAECFE}"/>
              </a:ext>
            </a:extLst>
          </p:cNvPr>
          <p:cNvPicPr>
            <a:picLocks noChangeAspect="1"/>
          </p:cNvPicPr>
          <p:nvPr/>
        </p:nvPicPr>
        <p:blipFill>
          <a:blip r:embed="rId4"/>
          <a:stretch>
            <a:fillRect/>
          </a:stretch>
        </p:blipFill>
        <p:spPr>
          <a:xfrm>
            <a:off x="4417992" y="2138123"/>
            <a:ext cx="3117127" cy="44971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1 Título">
            <a:extLst>
              <a:ext uri="{FF2B5EF4-FFF2-40B4-BE49-F238E27FC236}">
                <a16:creationId xmlns:a16="http://schemas.microsoft.com/office/drawing/2014/main" id="{B4006600-A4E8-30A9-5061-D0DFA00AD708}"/>
              </a:ext>
            </a:extLst>
          </p:cNvPr>
          <p:cNvSpPr>
            <a:spLocks noGrp="1"/>
          </p:cNvSpPr>
          <p:nvPr>
            <p:ph type="title"/>
          </p:nvPr>
        </p:nvSpPr>
        <p:spPr>
          <a:xfrm>
            <a:off x="648931" y="396013"/>
            <a:ext cx="7692280" cy="1366054"/>
          </a:xfrm>
        </p:spPr>
        <p:txBody>
          <a:bodyPr rtlCol="0">
            <a:normAutofit fontScale="90000"/>
          </a:bodyPr>
          <a:lstStyle/>
          <a:p>
            <a:pPr eaLnBrk="1" fontAlgn="auto" hangingPunct="1">
              <a:lnSpc>
                <a:spcPct val="90000"/>
              </a:lnSpc>
              <a:spcAft>
                <a:spcPts val="0"/>
              </a:spcAft>
              <a:defRPr/>
            </a:pPr>
            <a:r>
              <a:rPr lang="en-US" sz="3100" dirty="0">
                <a:ln w="11430"/>
                <a:effectLst>
                  <a:outerShdw blurRad="50800" dist="39000" dir="5460000" algn="tl">
                    <a:srgbClr val="000000">
                      <a:alpha val="38000"/>
                    </a:srgbClr>
                  </a:outerShdw>
                </a:effectLst>
                <a:latin typeface="Comic Sans MS" panose="030F0702030302020204" pitchFamily="66" charset="0"/>
              </a:rPr>
              <a:t>7ª REFLEXION  CLAVE : Que r</a:t>
            </a:r>
            <a:r>
              <a:rPr lang="es-ES" sz="3100" dirty="0">
                <a:ln w="11430"/>
                <a:effectLst>
                  <a:outerShdw blurRad="50800" dist="39000" dir="5460000" algn="tl">
                    <a:srgbClr val="000000">
                      <a:alpha val="38000"/>
                    </a:srgbClr>
                  </a:outerShdw>
                </a:effectLst>
                <a:latin typeface="Comic Sans MS" panose="030F0702030302020204" pitchFamily="66" charset="0"/>
              </a:rPr>
              <a:t>elación vamos a mantener con nuestros clientes para atraerlos y conservarlos.</a:t>
            </a:r>
            <a:br>
              <a:rPr lang="es-ES" sz="1800" dirty="0">
                <a:effectLst/>
                <a:latin typeface="Calibri" panose="020F0502020204030204" pitchFamily="34" charset="0"/>
                <a:ea typeface="Calibri" panose="020F0502020204030204" pitchFamily="34" charset="0"/>
                <a:cs typeface="Times New Roman" panose="02020603050405020304" pitchFamily="18" charset="0"/>
              </a:rPr>
            </a:br>
            <a:endParaRPr lang="es-ES" altLang="es-ES" sz="20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3" name="Marcador de contenido 2">
            <a:extLst>
              <a:ext uri="{FF2B5EF4-FFF2-40B4-BE49-F238E27FC236}">
                <a16:creationId xmlns:a16="http://schemas.microsoft.com/office/drawing/2014/main" id="{1914A3E0-7D4D-A21F-F4FD-80F76F82E448}"/>
              </a:ext>
            </a:extLst>
          </p:cNvPr>
          <p:cNvSpPr>
            <a:spLocks noGrp="1"/>
          </p:cNvSpPr>
          <p:nvPr>
            <p:ph idx="1"/>
          </p:nvPr>
        </p:nvSpPr>
        <p:spPr>
          <a:xfrm>
            <a:off x="81023" y="2286161"/>
            <a:ext cx="8472553" cy="1638137"/>
          </a:xfrm>
        </p:spPr>
        <p:txBody>
          <a:bodyPr>
            <a:normAutofit fontScale="70000" lnSpcReduction="20000"/>
          </a:bodyPr>
          <a:lstStyle/>
          <a:p>
            <a:pPr marL="0" indent="0">
              <a:buNone/>
            </a:pPr>
            <a:r>
              <a:rPr lang="es-ES" sz="3200" b="1"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¿Cuál va a ser esa relación con los clientes?, </a:t>
            </a:r>
          </a:p>
          <a:p>
            <a:pPr marL="0" indent="0">
              <a:buNone/>
            </a:pPr>
            <a:r>
              <a:rPr lang="es-ES" sz="3200" b="1"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¿Cómo vamos a mantenerla?, </a:t>
            </a:r>
          </a:p>
          <a:p>
            <a:pPr marL="0" indent="0">
              <a:buNone/>
            </a:pPr>
            <a:r>
              <a:rPr lang="es-ES" sz="3200" b="1"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¿Dónde comienza y dónde termina esa relación. </a:t>
            </a:r>
          </a:p>
          <a:p>
            <a:pPr marL="0" indent="0">
              <a:buNone/>
            </a:pPr>
            <a:r>
              <a:rPr lang="es-ES" sz="3200" b="1"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Conocer los hábitos de consumo de nuestros clientes ayuda</a:t>
            </a:r>
            <a:r>
              <a:rPr lang="es-ES" sz="2400" b="1"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a:t>
            </a:r>
            <a:endParaRPr lang="es-ES"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endParaRPr>
          </a:p>
        </p:txBody>
      </p:sp>
      <p:sp>
        <p:nvSpPr>
          <p:cNvPr id="6" name="Marcador de contenido 2">
            <a:extLst>
              <a:ext uri="{FF2B5EF4-FFF2-40B4-BE49-F238E27FC236}">
                <a16:creationId xmlns:a16="http://schemas.microsoft.com/office/drawing/2014/main" id="{CB9251AC-A404-6ACF-8725-35D5A92C44E2}"/>
              </a:ext>
            </a:extLst>
          </p:cNvPr>
          <p:cNvSpPr txBox="1">
            <a:spLocks/>
          </p:cNvSpPr>
          <p:nvPr/>
        </p:nvSpPr>
        <p:spPr bwMode="auto">
          <a:xfrm>
            <a:off x="81023" y="4085420"/>
            <a:ext cx="8472553" cy="261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spcBef>
                <a:spcPts val="0"/>
              </a:spcBef>
              <a:spcAft>
                <a:spcPts val="800"/>
              </a:spcAft>
              <a:buNone/>
            </a:pP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Al final son las estrategias para capturar y fidelizar clientes. Es muy importante para consolidar tu negocio y aumentar tus ingresos y popularidad. Pero se basa en la buena atención y satisfacción del cliente. </a:t>
            </a:r>
          </a:p>
          <a:p>
            <a:pPr marL="0" indent="0">
              <a:spcBef>
                <a:spcPts val="0"/>
              </a:spcBef>
              <a:spcAft>
                <a:spcPts val="800"/>
              </a:spcAft>
              <a:buNone/>
            </a:pP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En nuestra emprendedora: asistencia online por las redes sociales, </a:t>
            </a:r>
            <a:r>
              <a:rPr lang="es-ES" sz="2400" dirty="0" err="1">
                <a:solidFill>
                  <a:schemeClr val="bg1"/>
                </a:solidFill>
                <a:latin typeface="Comic Sans MS" panose="030F0702030302020204" pitchFamily="66" charset="0"/>
                <a:ea typeface="Times New Roman" panose="02020603050405020304" pitchFamily="18" charset="0"/>
                <a:cs typeface="Calibri" panose="020F0502020204030204" pitchFamily="34" charset="0"/>
              </a:rPr>
              <a:t>tips</a:t>
            </a: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 de belleza, canal abierto a comentarios, consultas… antes, durante y luego de la venta.</a:t>
            </a:r>
          </a:p>
        </p:txBody>
      </p:sp>
      <p:pic>
        <p:nvPicPr>
          <p:cNvPr id="5" name="Imagen 4">
            <a:extLst>
              <a:ext uri="{FF2B5EF4-FFF2-40B4-BE49-F238E27FC236}">
                <a16:creationId xmlns:a16="http://schemas.microsoft.com/office/drawing/2014/main" id="{68DA2BFC-BDD4-B35D-0952-5A21EF56852A}"/>
              </a:ext>
            </a:extLst>
          </p:cNvPr>
          <p:cNvPicPr>
            <a:picLocks noChangeAspect="1"/>
          </p:cNvPicPr>
          <p:nvPr/>
        </p:nvPicPr>
        <p:blipFill>
          <a:blip r:embed="rId3"/>
          <a:stretch>
            <a:fillRect/>
          </a:stretch>
        </p:blipFill>
        <p:spPr>
          <a:xfrm>
            <a:off x="8322804" y="2145569"/>
            <a:ext cx="3769767" cy="2052735"/>
          </a:xfrm>
          <a:prstGeom prst="rect">
            <a:avLst/>
          </a:prstGeom>
        </p:spPr>
      </p:pic>
      <p:pic>
        <p:nvPicPr>
          <p:cNvPr id="9" name="Imagen 8">
            <a:extLst>
              <a:ext uri="{FF2B5EF4-FFF2-40B4-BE49-F238E27FC236}">
                <a16:creationId xmlns:a16="http://schemas.microsoft.com/office/drawing/2014/main" id="{2C3FDEEF-FB57-A0AF-B68D-9750BEFAFF2C}"/>
              </a:ext>
            </a:extLst>
          </p:cNvPr>
          <p:cNvPicPr>
            <a:picLocks noChangeAspect="1"/>
          </p:cNvPicPr>
          <p:nvPr/>
        </p:nvPicPr>
        <p:blipFill>
          <a:blip r:embed="rId4"/>
          <a:stretch>
            <a:fillRect/>
          </a:stretch>
        </p:blipFill>
        <p:spPr>
          <a:xfrm>
            <a:off x="8553576" y="4301961"/>
            <a:ext cx="3308224" cy="2556039"/>
          </a:xfrm>
          <a:prstGeom prst="rect">
            <a:avLst/>
          </a:prstGeom>
        </p:spPr>
      </p:pic>
      <p:pic>
        <p:nvPicPr>
          <p:cNvPr id="11" name="Imagen 10">
            <a:extLst>
              <a:ext uri="{FF2B5EF4-FFF2-40B4-BE49-F238E27FC236}">
                <a16:creationId xmlns:a16="http://schemas.microsoft.com/office/drawing/2014/main" id="{D27EFD6A-39E7-D351-F5B4-A8BA3FEB3181}"/>
              </a:ext>
            </a:extLst>
          </p:cNvPr>
          <p:cNvPicPr>
            <a:picLocks noChangeAspect="1"/>
          </p:cNvPicPr>
          <p:nvPr/>
        </p:nvPicPr>
        <p:blipFill>
          <a:blip r:embed="rId5"/>
          <a:stretch>
            <a:fillRect/>
          </a:stretch>
        </p:blipFill>
        <p:spPr>
          <a:xfrm>
            <a:off x="8341211" y="-55620"/>
            <a:ext cx="2915057" cy="2152950"/>
          </a:xfrm>
          <a:prstGeom prst="rect">
            <a:avLst/>
          </a:prstGeom>
        </p:spPr>
      </p:pic>
    </p:spTree>
    <p:extLst>
      <p:ext uri="{BB962C8B-B14F-4D97-AF65-F5344CB8AC3E}">
        <p14:creationId xmlns:p14="http://schemas.microsoft.com/office/powerpoint/2010/main" val="3028718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Rectangle 21">
            <a:extLst>
              <a:ext uri="{FF2B5EF4-FFF2-40B4-BE49-F238E27FC236}">
                <a16:creationId xmlns:a16="http://schemas.microsoft.com/office/drawing/2014/main" id="{7EDB5ED3-2038-4003-9C79-392EC7DBB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4">
            <a:extLst>
              <a:ext uri="{FF2B5EF4-FFF2-40B4-BE49-F238E27FC236}">
                <a16:creationId xmlns:a16="http://schemas.microsoft.com/office/drawing/2014/main" id="{60066950-B73B-4359-B169-435F774D9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ACE10040-D142-03C1-91D4-F4A3CA7AD00F}"/>
              </a:ext>
            </a:extLst>
          </p:cNvPr>
          <p:cNvPicPr>
            <a:picLocks noChangeAspect="1"/>
          </p:cNvPicPr>
          <p:nvPr/>
        </p:nvPicPr>
        <p:blipFill>
          <a:blip r:embed="rId7"/>
          <a:stretch>
            <a:fillRect/>
          </a:stretch>
        </p:blipFill>
        <p:spPr>
          <a:xfrm>
            <a:off x="8742350" y="21647"/>
            <a:ext cx="2225233" cy="1140051"/>
          </a:xfrm>
          <a:prstGeom prst="rect">
            <a:avLst/>
          </a:prstGeom>
        </p:spPr>
      </p:pic>
      <p:sp>
        <p:nvSpPr>
          <p:cNvPr id="15" name="Flecha: hacia la izquierda 14">
            <a:extLst>
              <a:ext uri="{FF2B5EF4-FFF2-40B4-BE49-F238E27FC236}">
                <a16:creationId xmlns:a16="http://schemas.microsoft.com/office/drawing/2014/main" id="{55F97676-E317-891F-14D8-696875F26A8F}"/>
              </a:ext>
            </a:extLst>
          </p:cNvPr>
          <p:cNvSpPr/>
          <p:nvPr/>
        </p:nvSpPr>
        <p:spPr>
          <a:xfrm>
            <a:off x="7032109" y="3220278"/>
            <a:ext cx="1365576" cy="6162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17" name="Tabla 16">
            <a:extLst>
              <a:ext uri="{FF2B5EF4-FFF2-40B4-BE49-F238E27FC236}">
                <a16:creationId xmlns:a16="http://schemas.microsoft.com/office/drawing/2014/main" id="{4DE6FF56-E380-6278-3063-51482B241A23}"/>
              </a:ext>
            </a:extLst>
          </p:cNvPr>
          <p:cNvGraphicFramePr>
            <a:graphicFrameLocks noGrp="1"/>
          </p:cNvGraphicFramePr>
          <p:nvPr>
            <p:extLst>
              <p:ext uri="{D42A27DB-BD31-4B8C-83A1-F6EECF244321}">
                <p14:modId xmlns:p14="http://schemas.microsoft.com/office/powerpoint/2010/main" val="849035685"/>
              </p:ext>
            </p:extLst>
          </p:nvPr>
        </p:nvGraphicFramePr>
        <p:xfrm>
          <a:off x="646744" y="591673"/>
          <a:ext cx="6272785" cy="8482330"/>
        </p:xfrm>
        <a:graphic>
          <a:graphicData uri="http://schemas.openxmlformats.org/drawingml/2006/table">
            <a:tbl>
              <a:tblPr>
                <a:tableStyleId>{5C22544A-7EE6-4342-B048-85BDC9FD1C3A}</a:tableStyleId>
              </a:tblPr>
              <a:tblGrid>
                <a:gridCol w="2531126">
                  <a:extLst>
                    <a:ext uri="{9D8B030D-6E8A-4147-A177-3AD203B41FA5}">
                      <a16:colId xmlns:a16="http://schemas.microsoft.com/office/drawing/2014/main" val="2901909084"/>
                    </a:ext>
                  </a:extLst>
                </a:gridCol>
                <a:gridCol w="3741659">
                  <a:extLst>
                    <a:ext uri="{9D8B030D-6E8A-4147-A177-3AD203B41FA5}">
                      <a16:colId xmlns:a16="http://schemas.microsoft.com/office/drawing/2014/main" val="1231275333"/>
                    </a:ext>
                  </a:extLst>
                </a:gridCol>
              </a:tblGrid>
              <a:tr h="3818327">
                <a:tc gridSpan="2">
                  <a:txBody>
                    <a:bodyPr/>
                    <a:lstStyle/>
                    <a:p>
                      <a:pPr marL="0" indent="0">
                        <a:buNone/>
                      </a:pPr>
                      <a:r>
                        <a:rPr lang="es-ES" sz="2000" dirty="0">
                          <a:solidFill>
                            <a:schemeClr val="bg1"/>
                          </a:solidFill>
                          <a:latin typeface="Comic Sans MS" panose="030F0702030302020204" pitchFamily="66" charset="0"/>
                        </a:rPr>
                        <a:t>Como atraemos nuevos clientes, los fidelizamos y hacemos crecer.</a:t>
                      </a:r>
                    </a:p>
                    <a:p>
                      <a:pPr marL="0" indent="0">
                        <a:buNone/>
                      </a:pPr>
                      <a:endParaRPr lang="es-ES" sz="2000" dirty="0">
                        <a:solidFill>
                          <a:schemeClr val="bg1"/>
                        </a:solidFill>
                        <a:latin typeface="Comic Sans MS" panose="030F0702030302020204" pitchFamily="66" charset="0"/>
                      </a:endParaRPr>
                    </a:p>
                    <a:p>
                      <a:pPr marL="0" indent="0">
                        <a:buNone/>
                      </a:pPr>
                      <a:r>
                        <a:rPr lang="es-ES" sz="2000" dirty="0">
                          <a:solidFill>
                            <a:schemeClr val="bg1"/>
                          </a:solidFill>
                          <a:latin typeface="Comic Sans MS" panose="030F0702030302020204" pitchFamily="66" charset="0"/>
                        </a:rPr>
                        <a:t>De que forma se mantienen las relaciones con los clientes</a:t>
                      </a:r>
                    </a:p>
                    <a:p>
                      <a:pPr marL="0" indent="0">
                        <a:buNone/>
                      </a:pPr>
                      <a:endParaRPr lang="es-ES" sz="2000" dirty="0">
                        <a:solidFill>
                          <a:schemeClr val="bg1"/>
                        </a:solidFill>
                        <a:latin typeface="Comic Sans MS" panose="030F0702030302020204" pitchFamily="66" charset="0"/>
                      </a:endParaRPr>
                    </a:p>
                    <a:p>
                      <a:pPr marL="0" indent="0">
                        <a:buNone/>
                      </a:pPr>
                      <a:r>
                        <a:rPr lang="es-ES" altLang="es-ES" sz="2000" dirty="0">
                          <a:latin typeface="Comic Sans MS" panose="030F0702030302020204" pitchFamily="66" charset="0"/>
                        </a:rPr>
                        <a:t>Qué tipo de relación espera cada tipo de Cliente que establezcamos y mantengamos</a:t>
                      </a:r>
                    </a:p>
                    <a:p>
                      <a:pPr marL="0" indent="0">
                        <a:buNone/>
                      </a:pPr>
                      <a:endParaRPr lang="es-ES" altLang="es-ES" sz="2000" dirty="0">
                        <a:latin typeface="Comic Sans MS" panose="030F0702030302020204" pitchFamily="66" charset="0"/>
                      </a:endParaRPr>
                    </a:p>
                    <a:p>
                      <a:pPr marL="0" indent="0">
                        <a:buNone/>
                      </a:pPr>
                      <a:r>
                        <a:rPr lang="es-ES" altLang="es-ES" sz="2000" b="1" dirty="0">
                          <a:latin typeface="Comic Sans MS" panose="030F0702030302020204" pitchFamily="66" charset="0"/>
                        </a:rPr>
                        <a:t>La relación que tengo es la que esperan los Clientes ? </a:t>
                      </a:r>
                      <a:endParaRPr lang="es-ES" altLang="es-ES" sz="2000" dirty="0">
                        <a:latin typeface="Comic Sans MS" panose="030F0702030302020204" pitchFamily="66" charset="0"/>
                      </a:endParaRPr>
                    </a:p>
                    <a:p>
                      <a:pPr marL="0" indent="0">
                        <a:buNone/>
                      </a:pPr>
                      <a:endParaRPr lang="es-ES" sz="2000" dirty="0">
                        <a:solidFill>
                          <a:schemeClr val="bg1"/>
                        </a:solidFill>
                        <a:latin typeface="Comic Sans MS" panose="030F0702030302020204" pitchFamily="66" charset="0"/>
                      </a:endParaRPr>
                    </a:p>
                    <a:p>
                      <a:pPr marL="0" indent="0">
                        <a:buNone/>
                      </a:pPr>
                      <a:r>
                        <a:rPr lang="es-ES" sz="2000" dirty="0">
                          <a:solidFill>
                            <a:schemeClr val="bg1"/>
                          </a:solidFill>
                          <a:latin typeface="Comic Sans MS" panose="030F0702030302020204" pitchFamily="66" charset="0"/>
                        </a:rPr>
                        <a:t>Que táctica usamos</a:t>
                      </a:r>
                    </a:p>
                    <a:p>
                      <a:pPr marL="0" indent="0">
                        <a:buNone/>
                      </a:pPr>
                      <a:r>
                        <a:rPr lang="es-ES" sz="2000" dirty="0">
                          <a:solidFill>
                            <a:schemeClr val="bg1"/>
                          </a:solidFill>
                          <a:latin typeface="Comic Sans MS" panose="030F0702030302020204" pitchFamily="66" charset="0"/>
                        </a:rPr>
                        <a:t>Que costo tiene</a:t>
                      </a:r>
                    </a:p>
                    <a:p>
                      <a:pPr marL="0" indent="0">
                        <a:buNone/>
                      </a:pPr>
                      <a:endParaRPr lang="es-ES" sz="2000" dirty="0">
                        <a:solidFill>
                          <a:schemeClr val="bg1"/>
                        </a:solidFill>
                        <a:latin typeface="Comic Sans MS" panose="030F0702030302020204" pitchFamily="66" charset="0"/>
                      </a:endParaRPr>
                    </a:p>
                    <a:p>
                      <a:pPr marL="0" indent="0">
                        <a:buNone/>
                      </a:pPr>
                      <a:r>
                        <a:rPr lang="es-ES" sz="2400" b="1" dirty="0">
                          <a:solidFill>
                            <a:schemeClr val="bg1"/>
                          </a:solidFill>
                          <a:latin typeface="Comic Sans MS" panose="030F0702030302020204" pitchFamily="66" charset="0"/>
                        </a:rPr>
                        <a:t>Fidelizar, Vincular, Retener, es mas barato que conseguir nuevos clientes</a:t>
                      </a:r>
                    </a:p>
                  </a:txBody>
                  <a:tcPr marL="6350" marR="6350" marT="6350" marB="0" anchor="b"/>
                </a:tc>
                <a:tc hMerge="1">
                  <a:txBody>
                    <a:bodyPr/>
                    <a:lstStyle/>
                    <a:p>
                      <a:endParaRPr lang="es-ES"/>
                    </a:p>
                  </a:txBody>
                  <a:tcPr/>
                </a:tc>
                <a:extLst>
                  <a:ext uri="{0D108BD9-81ED-4DB2-BD59-A6C34878D82A}">
                    <a16:rowId xmlns:a16="http://schemas.microsoft.com/office/drawing/2014/main" val="805045906"/>
                  </a:ext>
                </a:extLst>
              </a:tr>
              <a:tr h="258675">
                <a:tc gridSpan="2">
                  <a:txBody>
                    <a:bodyPr/>
                    <a:lstStyle/>
                    <a:p>
                      <a:pPr algn="l" fontAlgn="b"/>
                      <a:endParaRPr lang="es-ES" sz="2400" b="1"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496456101"/>
                  </a:ext>
                </a:extLst>
              </a:tr>
              <a:tr h="216298">
                <a:tc gridSpan="2">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301227989"/>
                  </a:ext>
                </a:extLst>
              </a:tr>
              <a:tr h="216298">
                <a:tc gridSpan="2">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4253588322"/>
                  </a:ext>
                </a:extLst>
              </a:tr>
              <a:tr h="216298">
                <a:tc>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extLst>
                  <a:ext uri="{0D108BD9-81ED-4DB2-BD59-A6C34878D82A}">
                    <a16:rowId xmlns:a16="http://schemas.microsoft.com/office/drawing/2014/main" val="4071749145"/>
                  </a:ext>
                </a:extLst>
              </a:tr>
              <a:tr h="216298">
                <a:tc gridSpan="2">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907479638"/>
                  </a:ext>
                </a:extLst>
              </a:tr>
              <a:tr h="216298">
                <a:tc gridSpan="2">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4284475553"/>
                  </a:ext>
                </a:extLst>
              </a:tr>
              <a:tr h="216298">
                <a:tc gridSpan="2">
                  <a:txBody>
                    <a:bodyPr/>
                    <a:lstStyle/>
                    <a:p>
                      <a:pPr algn="l" fontAlgn="b"/>
                      <a:endParaRPr lang="es-ES" sz="2000" b="0" i="0" u="none" strike="noStrike">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807996156"/>
                  </a:ext>
                </a:extLst>
              </a:tr>
              <a:tr h="216298">
                <a:tc>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extLst>
                  <a:ext uri="{0D108BD9-81ED-4DB2-BD59-A6C34878D82A}">
                    <a16:rowId xmlns:a16="http://schemas.microsoft.com/office/drawing/2014/main" val="2407189448"/>
                  </a:ext>
                </a:extLst>
              </a:tr>
              <a:tr h="216298">
                <a:tc gridSpan="2">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1993578996"/>
                  </a:ext>
                </a:extLst>
              </a:tr>
              <a:tr h="216298">
                <a:tc gridSpan="2">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4255539805"/>
                  </a:ext>
                </a:extLst>
              </a:tr>
            </a:tbl>
          </a:graphicData>
        </a:graphic>
      </p:graphicFrame>
      <p:pic>
        <p:nvPicPr>
          <p:cNvPr id="3" name="Imagen 2">
            <a:extLst>
              <a:ext uri="{FF2B5EF4-FFF2-40B4-BE49-F238E27FC236}">
                <a16:creationId xmlns:a16="http://schemas.microsoft.com/office/drawing/2014/main" id="{58063EBB-B9A0-CDFB-1A85-3F3FFC5BA70F}"/>
              </a:ext>
            </a:extLst>
          </p:cNvPr>
          <p:cNvPicPr>
            <a:picLocks noChangeAspect="1"/>
          </p:cNvPicPr>
          <p:nvPr/>
        </p:nvPicPr>
        <p:blipFill>
          <a:blip r:embed="rId8"/>
          <a:stretch>
            <a:fillRect/>
          </a:stretch>
        </p:blipFill>
        <p:spPr>
          <a:xfrm>
            <a:off x="8609012" y="1341783"/>
            <a:ext cx="2975989" cy="3279044"/>
          </a:xfrm>
          <a:prstGeom prst="rect">
            <a:avLst/>
          </a:prstGeom>
        </p:spPr>
      </p:pic>
      <p:pic>
        <p:nvPicPr>
          <p:cNvPr id="4" name="Imagen 3">
            <a:extLst>
              <a:ext uri="{FF2B5EF4-FFF2-40B4-BE49-F238E27FC236}">
                <a16:creationId xmlns:a16="http://schemas.microsoft.com/office/drawing/2014/main" id="{3B5AE8CD-C8DA-7FA8-49D7-3EC0DDC75E3E}"/>
              </a:ext>
            </a:extLst>
          </p:cNvPr>
          <p:cNvPicPr>
            <a:picLocks noChangeAspect="1"/>
          </p:cNvPicPr>
          <p:nvPr/>
        </p:nvPicPr>
        <p:blipFill>
          <a:blip r:embed="rId9"/>
          <a:stretch>
            <a:fillRect/>
          </a:stretch>
        </p:blipFill>
        <p:spPr>
          <a:xfrm>
            <a:off x="8861211" y="5053495"/>
            <a:ext cx="2684044" cy="1561864"/>
          </a:xfrm>
          <a:prstGeom prst="rect">
            <a:avLst/>
          </a:prstGeom>
          <a:solidFill>
            <a:schemeClr val="tx1"/>
          </a:solidFill>
        </p:spPr>
      </p:pic>
      <p:pic>
        <p:nvPicPr>
          <p:cNvPr id="6" name="Imagen 5">
            <a:extLst>
              <a:ext uri="{FF2B5EF4-FFF2-40B4-BE49-F238E27FC236}">
                <a16:creationId xmlns:a16="http://schemas.microsoft.com/office/drawing/2014/main" id="{F2B68673-A789-BF77-07B8-C966799D43B9}"/>
              </a:ext>
            </a:extLst>
          </p:cNvPr>
          <p:cNvPicPr>
            <a:picLocks noChangeAspect="1"/>
          </p:cNvPicPr>
          <p:nvPr/>
        </p:nvPicPr>
        <p:blipFill>
          <a:blip r:embed="rId10"/>
          <a:stretch>
            <a:fillRect/>
          </a:stretch>
        </p:blipFill>
        <p:spPr>
          <a:xfrm>
            <a:off x="8801105" y="4972230"/>
            <a:ext cx="3195426" cy="418739"/>
          </a:xfrm>
          <a:prstGeom prst="rect">
            <a:avLst/>
          </a:prstGeom>
        </p:spPr>
      </p:pic>
      <p:sp>
        <p:nvSpPr>
          <p:cNvPr id="7" name="Flecha: arriba y abajo 6">
            <a:extLst>
              <a:ext uri="{FF2B5EF4-FFF2-40B4-BE49-F238E27FC236}">
                <a16:creationId xmlns:a16="http://schemas.microsoft.com/office/drawing/2014/main" id="{58F58A38-5E31-27BB-9BED-E939240C630C}"/>
              </a:ext>
            </a:extLst>
          </p:cNvPr>
          <p:cNvSpPr/>
          <p:nvPr/>
        </p:nvSpPr>
        <p:spPr>
          <a:xfrm>
            <a:off x="10197548" y="228600"/>
            <a:ext cx="148189" cy="13227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0710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0A0BCF05-F090-7DFB-05F4-814033A33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51" y="161138"/>
            <a:ext cx="10595791" cy="64634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15">
            <a:extLst>
              <a:ext uri="{FF2B5EF4-FFF2-40B4-BE49-F238E27FC236}">
                <a16:creationId xmlns:a16="http://schemas.microsoft.com/office/drawing/2014/main" id="{46318BE5-AFD0-F084-43F4-6749C83427E9}"/>
              </a:ext>
            </a:extLst>
          </p:cNvPr>
          <p:cNvSpPr txBox="1">
            <a:spLocks noChangeArrowheads="1"/>
          </p:cNvSpPr>
          <p:nvPr/>
        </p:nvSpPr>
        <p:spPr bwMode="auto">
          <a:xfrm>
            <a:off x="7558088" y="457200"/>
            <a:ext cx="75088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Fecha:</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8" name="Text Box 11">
            <a:extLst>
              <a:ext uri="{FF2B5EF4-FFF2-40B4-BE49-F238E27FC236}">
                <a16:creationId xmlns:a16="http://schemas.microsoft.com/office/drawing/2014/main" id="{59C7ACFC-128D-CA68-4BE6-CD028DACF486}"/>
              </a:ext>
            </a:extLst>
          </p:cNvPr>
          <p:cNvSpPr txBox="1">
            <a:spLocks noChangeArrowheads="1"/>
          </p:cNvSpPr>
          <p:nvPr/>
        </p:nvSpPr>
        <p:spPr bwMode="auto">
          <a:xfrm>
            <a:off x="8829675" y="457200"/>
            <a:ext cx="8826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Nº de Iteración:</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9" name="2 Cuadro de texto">
            <a:extLst>
              <a:ext uri="{FF2B5EF4-FFF2-40B4-BE49-F238E27FC236}">
                <a16:creationId xmlns:a16="http://schemas.microsoft.com/office/drawing/2014/main" id="{EDDA7153-426F-C575-24FB-31D9AE8CFF11}"/>
              </a:ext>
            </a:extLst>
          </p:cNvPr>
          <p:cNvSpPr txBox="1">
            <a:spLocks noChangeArrowheads="1"/>
          </p:cNvSpPr>
          <p:nvPr/>
        </p:nvSpPr>
        <p:spPr bwMode="auto">
          <a:xfrm>
            <a:off x="-44450" y="6969125"/>
            <a:ext cx="3673475" cy="215900"/>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Este material forma parte del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Mentoring para emprendedores</a:t>
            </a: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 |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¿Cómo completar este canvas?</a:t>
            </a: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20" name="28 Esquina doblada">
            <a:extLst>
              <a:ext uri="{FF2B5EF4-FFF2-40B4-BE49-F238E27FC236}">
                <a16:creationId xmlns:a16="http://schemas.microsoft.com/office/drawing/2014/main" id="{95EA3C5F-3ED9-2911-9E75-108EFE5A2E24}"/>
              </a:ext>
            </a:extLst>
          </p:cNvPr>
          <p:cNvSpPr>
            <a:spLocks/>
          </p:cNvSpPr>
          <p:nvPr/>
        </p:nvSpPr>
        <p:spPr bwMode="auto">
          <a:xfrm>
            <a:off x="4907665" y="772610"/>
            <a:ext cx="1668364" cy="265639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Salón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y belleza</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Servicios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a domicilio con las comodidades de nuestro local</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29 Esquina doblada">
            <a:extLst>
              <a:ext uri="{FF2B5EF4-FFF2-40B4-BE49-F238E27FC236}">
                <a16:creationId xmlns:a16="http://schemas.microsoft.com/office/drawing/2014/main" id="{DDE925C9-7803-F9A1-EDA7-0E395E289565}"/>
              </a:ext>
            </a:extLst>
          </p:cNvPr>
          <p:cNvSpPr>
            <a:spLocks/>
          </p:cNvSpPr>
          <p:nvPr/>
        </p:nvSpPr>
        <p:spPr bwMode="auto">
          <a:xfrm>
            <a:off x="1028499" y="4645807"/>
            <a:ext cx="2008455" cy="1638199"/>
          </a:xfrm>
          <a:prstGeom prst="foldedCorner">
            <a:avLst>
              <a:gd name="adj" fmla="val 16667"/>
            </a:avLst>
          </a:prstGeom>
          <a:solidFill>
            <a:srgbClr val="18F8ED"/>
          </a:solidFill>
          <a:ln w="3175">
            <a:solidFill>
              <a:srgbClr val="07E3D9"/>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bg1"/>
                </a:solidFill>
                <a:effectLst/>
                <a:latin typeface="Comic Sans MS" panose="030F0702030302020204" pitchFamily="66" charset="0"/>
              </a:rPr>
              <a:t>Soy un </a:t>
            </a:r>
            <a:r>
              <a:rPr kumimoji="0" lang="es-ES" altLang="es-ES" sz="1800" b="0" i="0" u="none" strike="noStrike" cap="none" normalizeH="0" baseline="0" dirty="0" err="1">
                <a:ln>
                  <a:noFill/>
                </a:ln>
                <a:solidFill>
                  <a:schemeClr val="bg1"/>
                </a:solidFill>
                <a:effectLst/>
                <a:latin typeface="Comic Sans MS" panose="030F0702030302020204" pitchFamily="66" charset="0"/>
              </a:rPr>
              <a:t>pos</a:t>
            </a:r>
            <a:r>
              <a:rPr kumimoji="0" lang="es-ES" altLang="es-ES" sz="1800" b="0" i="0" u="none" strike="noStrike" cap="none" normalizeH="0" baseline="0" dirty="0">
                <a:ln>
                  <a:noFill/>
                </a:ln>
                <a:solidFill>
                  <a:schemeClr val="bg1"/>
                </a:solidFill>
                <a:effectLst/>
                <a:latin typeface="Comic Sans MS" panose="030F0702030302020204" pitchFamily="66" charset="0"/>
              </a:rPr>
              <a:t> </a:t>
            </a:r>
            <a:r>
              <a:rPr kumimoji="0" lang="es-ES" altLang="es-ES" sz="1800" b="0" i="0" u="none" strike="noStrike" cap="none" normalizeH="0" baseline="0" dirty="0" err="1">
                <a:ln>
                  <a:noFill/>
                </a:ln>
                <a:solidFill>
                  <a:schemeClr val="bg1"/>
                </a:solidFill>
                <a:effectLst/>
                <a:latin typeface="Comic Sans MS" panose="030F0702030302020204" pitchFamily="66" charset="0"/>
              </a:rPr>
              <a:t>it</a:t>
            </a:r>
            <a:r>
              <a:rPr kumimoji="0" lang="es-ES" altLang="es-ES" sz="1800" b="0" i="0" u="none" strike="noStrike" cap="none" normalizeH="0" baseline="0" dirty="0">
                <a:ln>
                  <a:noFill/>
                </a:ln>
                <a:solidFill>
                  <a:schemeClr val="bg1"/>
                </a:solidFill>
                <a:effectLst/>
                <a:latin typeface="Comic Sans MS" panose="030F0702030302020204" pitchFamily="66" charset="0"/>
              </a:rPr>
              <a:t>, ponme donde quieras</a:t>
            </a:r>
          </a:p>
        </p:txBody>
      </p:sp>
      <p:sp>
        <p:nvSpPr>
          <p:cNvPr id="23" name="Rectangle 16">
            <a:extLst>
              <a:ext uri="{FF2B5EF4-FFF2-40B4-BE49-F238E27FC236}">
                <a16:creationId xmlns:a16="http://schemas.microsoft.com/office/drawing/2014/main" id="{168B1BA2-398B-1417-A535-4CD24ECA878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4" name="Rectangle 27">
            <a:extLst>
              <a:ext uri="{FF2B5EF4-FFF2-40B4-BE49-F238E27FC236}">
                <a16:creationId xmlns:a16="http://schemas.microsoft.com/office/drawing/2014/main" id="{7467C157-C302-9B3C-66EE-FFBDDEC79FFD}"/>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5" name="28 Esquina doblada">
            <a:extLst>
              <a:ext uri="{FF2B5EF4-FFF2-40B4-BE49-F238E27FC236}">
                <a16:creationId xmlns:a16="http://schemas.microsoft.com/office/drawing/2014/main" id="{FF022BBE-FCC8-C2A9-9DF7-C711D3D62199}"/>
              </a:ext>
            </a:extLst>
          </p:cNvPr>
          <p:cNvSpPr>
            <a:spLocks/>
          </p:cNvSpPr>
          <p:nvPr/>
        </p:nvSpPr>
        <p:spPr bwMode="auto">
          <a:xfrm>
            <a:off x="8829675" y="872460"/>
            <a:ext cx="2210067" cy="325970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de 15 a 40 años.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Les gusta ir a la moda, aunque a un precio ajustado.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Hombres de 20 a 35 años, con gustos atrevidos.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mayores que se desplazan con alguna dificultad</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 name="28 Esquina doblada">
            <a:extLst>
              <a:ext uri="{FF2B5EF4-FFF2-40B4-BE49-F238E27FC236}">
                <a16:creationId xmlns:a16="http://schemas.microsoft.com/office/drawing/2014/main" id="{B75D620E-3E28-B511-1EC8-FF6E8D986AD7}"/>
              </a:ext>
            </a:extLst>
          </p:cNvPr>
          <p:cNvSpPr>
            <a:spLocks/>
          </p:cNvSpPr>
          <p:nvPr/>
        </p:nvSpPr>
        <p:spPr bwMode="auto">
          <a:xfrm>
            <a:off x="6950406" y="2947627"/>
            <a:ext cx="1857479" cy="1721332"/>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Local bien situado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Teléfono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Visitas a domicilio WEB</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 name="28 Esquina doblada">
            <a:extLst>
              <a:ext uri="{FF2B5EF4-FFF2-40B4-BE49-F238E27FC236}">
                <a16:creationId xmlns:a16="http://schemas.microsoft.com/office/drawing/2014/main" id="{4E184DE3-B2F0-1E58-506A-38A1D84B645F}"/>
              </a:ext>
            </a:extLst>
          </p:cNvPr>
          <p:cNvSpPr>
            <a:spLocks/>
          </p:cNvSpPr>
          <p:nvPr/>
        </p:nvSpPr>
        <p:spPr bwMode="auto">
          <a:xfrm>
            <a:off x="6827705" y="717107"/>
            <a:ext cx="2001970" cy="1806173"/>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Asistencia en RRSS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err="1">
                <a:solidFill>
                  <a:srgbClr val="44546A"/>
                </a:solidFill>
                <a:latin typeface="Comic Sans MS" panose="030F0702030302020204" pitchFamily="66" charset="0"/>
                <a:cs typeface="Times New Roman" panose="02020603050405020304" pitchFamily="18" charset="0"/>
              </a:rPr>
              <a:t>Tips</a:t>
            </a:r>
            <a:r>
              <a:rPr lang="es-ES" altLang="es-ES" sz="1600" b="1" dirty="0">
                <a:solidFill>
                  <a:srgbClr val="44546A"/>
                </a:solidFill>
                <a:latin typeface="Comic Sans MS" panose="030F0702030302020204" pitchFamily="66" charset="0"/>
                <a:cs typeface="Times New Roman" panose="02020603050405020304" pitchFamily="18" charset="0"/>
              </a:rPr>
              <a:t> de belleza</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Abierta a </a:t>
            </a:r>
            <a:r>
              <a:rPr lang="es-ES" altLang="es-ES" sz="1600" b="1" dirty="0" err="1">
                <a:solidFill>
                  <a:srgbClr val="44546A"/>
                </a:solidFill>
                <a:latin typeface="Comic Sans MS" panose="030F0702030302020204" pitchFamily="66" charset="0"/>
                <a:cs typeface="Times New Roman" panose="02020603050405020304" pitchFamily="18" charset="0"/>
              </a:rPr>
              <a:t>consultas,consejos</a:t>
            </a:r>
            <a:r>
              <a:rPr lang="es-ES" altLang="es-ES" sz="1600" b="1" dirty="0">
                <a:solidFill>
                  <a:srgbClr val="44546A"/>
                </a:solidFill>
                <a:latin typeface="Comic Sans MS" panose="030F0702030302020204" pitchFamily="66" charset="0"/>
                <a:cs typeface="Times New Roman" panose="02020603050405020304" pitchFamily="18" charset="0"/>
              </a:rPr>
              <a:t>, antes, durante y después del servicio</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8370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1 Título">
            <a:extLst>
              <a:ext uri="{FF2B5EF4-FFF2-40B4-BE49-F238E27FC236}">
                <a16:creationId xmlns:a16="http://schemas.microsoft.com/office/drawing/2014/main" id="{B4006600-A4E8-30A9-5061-D0DFA00AD708}"/>
              </a:ext>
            </a:extLst>
          </p:cNvPr>
          <p:cNvSpPr>
            <a:spLocks noGrp="1"/>
          </p:cNvSpPr>
          <p:nvPr>
            <p:ph type="title"/>
          </p:nvPr>
        </p:nvSpPr>
        <p:spPr>
          <a:xfrm>
            <a:off x="648931" y="396013"/>
            <a:ext cx="7692280" cy="1366054"/>
          </a:xfrm>
        </p:spPr>
        <p:txBody>
          <a:bodyPr rtlCol="0">
            <a:normAutofit/>
          </a:bodyPr>
          <a:lstStyle/>
          <a:p>
            <a:pPr eaLnBrk="1" fontAlgn="auto" hangingPunct="1">
              <a:lnSpc>
                <a:spcPct val="90000"/>
              </a:lnSpc>
              <a:spcAft>
                <a:spcPts val="0"/>
              </a:spcAft>
              <a:defRPr/>
            </a:pPr>
            <a:r>
              <a:rPr lang="en-US" sz="3100" dirty="0">
                <a:ln w="11430"/>
                <a:effectLst>
                  <a:outerShdw blurRad="50800" dist="39000" dir="5460000" algn="tl">
                    <a:srgbClr val="000000">
                      <a:alpha val="38000"/>
                    </a:srgbClr>
                  </a:outerShdw>
                </a:effectLst>
                <a:latin typeface="Comic Sans MS" panose="030F0702030302020204" pitchFamily="66" charset="0"/>
              </a:rPr>
              <a:t>8ª REFLEXION  CLAVE </a:t>
            </a:r>
            <a:r>
              <a:rPr lang="es-ES" sz="2800" dirty="0">
                <a:ln w="11430"/>
                <a:effectLst>
                  <a:outerShdw blurRad="50800" dist="39000" dir="5460000" algn="tl">
                    <a:srgbClr val="000000">
                      <a:alpha val="38000"/>
                    </a:srgbClr>
                  </a:outerShdw>
                </a:effectLst>
                <a:latin typeface="Comic Sans MS" panose="030F0702030302020204" pitchFamily="66" charset="0"/>
              </a:rPr>
              <a:t>: </a:t>
            </a:r>
            <a:r>
              <a:rPr lang="es-ES" sz="2800" dirty="0">
                <a:effectLst/>
                <a:latin typeface="Comic Sans MS" panose="030F0702030302020204" pitchFamily="66" charset="0"/>
                <a:ea typeface="Calibri" panose="020F0502020204030204" pitchFamily="34" charset="0"/>
                <a:cs typeface="Times New Roman" panose="02020603050405020304" pitchFamily="18" charset="0"/>
              </a:rPr>
              <a:t>¿Cómo vamos a ganar dinero? </a:t>
            </a:r>
            <a:endParaRPr lang="es-ES" altLang="es-ES" sz="28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3" name="Marcador de contenido 2">
            <a:extLst>
              <a:ext uri="{FF2B5EF4-FFF2-40B4-BE49-F238E27FC236}">
                <a16:creationId xmlns:a16="http://schemas.microsoft.com/office/drawing/2014/main" id="{1914A3E0-7D4D-A21F-F4FD-80F76F82E448}"/>
              </a:ext>
            </a:extLst>
          </p:cNvPr>
          <p:cNvSpPr>
            <a:spLocks noGrp="1"/>
          </p:cNvSpPr>
          <p:nvPr>
            <p:ph idx="1"/>
          </p:nvPr>
        </p:nvSpPr>
        <p:spPr>
          <a:xfrm>
            <a:off x="81024" y="2286162"/>
            <a:ext cx="7327140" cy="1440886"/>
          </a:xfrm>
        </p:spPr>
        <p:txBody>
          <a:bodyPr>
            <a:normAutofit lnSpcReduction="10000"/>
          </a:bodyPr>
          <a:lstStyle/>
          <a:p>
            <a:pPr marL="0" indent="0">
              <a:buNone/>
            </a:pPr>
            <a:r>
              <a:rPr lang="es-ES" sz="2400" dirty="0">
                <a:solidFill>
                  <a:schemeClr val="bg1"/>
                </a:solidFill>
                <a:effectLst/>
                <a:latin typeface="Comic Sans MS" panose="030F0702030302020204" pitchFamily="66" charset="0"/>
                <a:ea typeface="Times New Roman" panose="02020603050405020304" pitchFamily="18" charset="0"/>
                <a:cs typeface="Calibri" panose="020F0502020204030204" pitchFamily="34" charset="0"/>
              </a:rPr>
              <a:t>Estudiar cómo y cuánto están dispuestos a pagar nuestros clientes por nuestro producto, ayuda a definir el precio, que es parte de nuestros ingresos.</a:t>
            </a:r>
          </a:p>
        </p:txBody>
      </p:sp>
      <p:sp>
        <p:nvSpPr>
          <p:cNvPr id="6" name="Marcador de contenido 2">
            <a:extLst>
              <a:ext uri="{FF2B5EF4-FFF2-40B4-BE49-F238E27FC236}">
                <a16:creationId xmlns:a16="http://schemas.microsoft.com/office/drawing/2014/main" id="{CB9251AC-A404-6ACF-8725-35D5A92C44E2}"/>
              </a:ext>
            </a:extLst>
          </p:cNvPr>
          <p:cNvSpPr txBox="1">
            <a:spLocks/>
          </p:cNvSpPr>
          <p:nvPr/>
        </p:nvSpPr>
        <p:spPr bwMode="auto">
          <a:xfrm>
            <a:off x="-18102" y="3727048"/>
            <a:ext cx="7327140" cy="232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spcBef>
                <a:spcPts val="0"/>
              </a:spcBef>
              <a:spcAft>
                <a:spcPts val="800"/>
              </a:spcAft>
              <a:buNone/>
            </a:pP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Y tener muy claro que productos y servicios ofreces, y cuantos de cada uno, lo completa.</a:t>
            </a:r>
          </a:p>
          <a:p>
            <a:pPr marL="0" indent="0">
              <a:spcBef>
                <a:spcPts val="0"/>
              </a:spcBef>
              <a:spcAft>
                <a:spcPts val="800"/>
              </a:spcAft>
              <a:buNone/>
            </a:pPr>
            <a:r>
              <a:rPr lang="es-ES" sz="2400" dirty="0">
                <a:solidFill>
                  <a:schemeClr val="bg1"/>
                </a:solidFill>
                <a:latin typeface="Comic Sans MS" panose="030F0702030302020204" pitchFamily="66" charset="0"/>
                <a:ea typeface="Times New Roman" panose="02020603050405020304" pitchFamily="18" charset="0"/>
                <a:cs typeface="Calibri" panose="020F0502020204030204" pitchFamily="34" charset="0"/>
              </a:rPr>
              <a:t>Y nuestra emprendedora lo sabe muy bien: secado y planchado de cabello, tratamientos, corte de cabello, venta de tratamientos, manicura.</a:t>
            </a:r>
          </a:p>
        </p:txBody>
      </p:sp>
      <p:pic>
        <p:nvPicPr>
          <p:cNvPr id="7" name="Imagen 6">
            <a:extLst>
              <a:ext uri="{FF2B5EF4-FFF2-40B4-BE49-F238E27FC236}">
                <a16:creationId xmlns:a16="http://schemas.microsoft.com/office/drawing/2014/main" id="{22556036-61F7-D4BC-B6F6-582A1BA2CD18}"/>
              </a:ext>
            </a:extLst>
          </p:cNvPr>
          <p:cNvPicPr>
            <a:picLocks noChangeAspect="1"/>
          </p:cNvPicPr>
          <p:nvPr/>
        </p:nvPicPr>
        <p:blipFill>
          <a:blip r:embed="rId3"/>
          <a:stretch>
            <a:fillRect/>
          </a:stretch>
        </p:blipFill>
        <p:spPr>
          <a:xfrm>
            <a:off x="7489187" y="2587999"/>
            <a:ext cx="4783533" cy="3171192"/>
          </a:xfrm>
          <a:prstGeom prst="rect">
            <a:avLst/>
          </a:prstGeom>
        </p:spPr>
      </p:pic>
    </p:spTree>
    <p:extLst>
      <p:ext uri="{BB962C8B-B14F-4D97-AF65-F5344CB8AC3E}">
        <p14:creationId xmlns:p14="http://schemas.microsoft.com/office/powerpoint/2010/main" val="117779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Rectangle 21">
            <a:extLst>
              <a:ext uri="{FF2B5EF4-FFF2-40B4-BE49-F238E27FC236}">
                <a16:creationId xmlns:a16="http://schemas.microsoft.com/office/drawing/2014/main" id="{7EDB5ED3-2038-4003-9C79-392EC7DBB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4">
            <a:extLst>
              <a:ext uri="{FF2B5EF4-FFF2-40B4-BE49-F238E27FC236}">
                <a16:creationId xmlns:a16="http://schemas.microsoft.com/office/drawing/2014/main" id="{60066950-B73B-4359-B169-435F774D9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ACE10040-D142-03C1-91D4-F4A3CA7AD00F}"/>
              </a:ext>
            </a:extLst>
          </p:cNvPr>
          <p:cNvPicPr>
            <a:picLocks noChangeAspect="1"/>
          </p:cNvPicPr>
          <p:nvPr/>
        </p:nvPicPr>
        <p:blipFill>
          <a:blip r:embed="rId7"/>
          <a:stretch>
            <a:fillRect/>
          </a:stretch>
        </p:blipFill>
        <p:spPr>
          <a:xfrm>
            <a:off x="8742350" y="21647"/>
            <a:ext cx="2225233" cy="1140051"/>
          </a:xfrm>
          <a:prstGeom prst="rect">
            <a:avLst/>
          </a:prstGeom>
        </p:spPr>
      </p:pic>
      <p:sp>
        <p:nvSpPr>
          <p:cNvPr id="15" name="Flecha: hacia la izquierda 14">
            <a:extLst>
              <a:ext uri="{FF2B5EF4-FFF2-40B4-BE49-F238E27FC236}">
                <a16:creationId xmlns:a16="http://schemas.microsoft.com/office/drawing/2014/main" id="{55F97676-E317-891F-14D8-696875F26A8F}"/>
              </a:ext>
            </a:extLst>
          </p:cNvPr>
          <p:cNvSpPr/>
          <p:nvPr/>
        </p:nvSpPr>
        <p:spPr>
          <a:xfrm>
            <a:off x="6914740" y="1861531"/>
            <a:ext cx="887108" cy="6162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17" name="Tabla 16">
            <a:extLst>
              <a:ext uri="{FF2B5EF4-FFF2-40B4-BE49-F238E27FC236}">
                <a16:creationId xmlns:a16="http://schemas.microsoft.com/office/drawing/2014/main" id="{4DE6FF56-E380-6278-3063-51482B241A23}"/>
              </a:ext>
            </a:extLst>
          </p:cNvPr>
          <p:cNvGraphicFramePr>
            <a:graphicFrameLocks noGrp="1"/>
          </p:cNvGraphicFramePr>
          <p:nvPr>
            <p:extLst>
              <p:ext uri="{D42A27DB-BD31-4B8C-83A1-F6EECF244321}">
                <p14:modId xmlns:p14="http://schemas.microsoft.com/office/powerpoint/2010/main" val="3439971579"/>
              </p:ext>
            </p:extLst>
          </p:nvPr>
        </p:nvGraphicFramePr>
        <p:xfrm>
          <a:off x="603295" y="162556"/>
          <a:ext cx="6272785" cy="5948684"/>
        </p:xfrm>
        <a:graphic>
          <a:graphicData uri="http://schemas.openxmlformats.org/drawingml/2006/table">
            <a:tbl>
              <a:tblPr>
                <a:tableStyleId>{5C22544A-7EE6-4342-B048-85BDC9FD1C3A}</a:tableStyleId>
              </a:tblPr>
              <a:tblGrid>
                <a:gridCol w="2531126">
                  <a:extLst>
                    <a:ext uri="{9D8B030D-6E8A-4147-A177-3AD203B41FA5}">
                      <a16:colId xmlns:a16="http://schemas.microsoft.com/office/drawing/2014/main" val="2901909084"/>
                    </a:ext>
                  </a:extLst>
                </a:gridCol>
                <a:gridCol w="3741659">
                  <a:extLst>
                    <a:ext uri="{9D8B030D-6E8A-4147-A177-3AD203B41FA5}">
                      <a16:colId xmlns:a16="http://schemas.microsoft.com/office/drawing/2014/main" val="1231275333"/>
                    </a:ext>
                  </a:extLst>
                </a:gridCol>
              </a:tblGrid>
              <a:tr h="2562864">
                <a:tc gridSpan="2">
                  <a:txBody>
                    <a:bodyPr/>
                    <a:lstStyle/>
                    <a:p>
                      <a:pPr marL="0" indent="0">
                        <a:buNone/>
                      </a:pPr>
                      <a:r>
                        <a:rPr lang="es-ES" sz="1600" dirty="0">
                          <a:latin typeface="Comic Sans MS" panose="030F0702030302020204" pitchFamily="66" charset="0"/>
                        </a:rPr>
                        <a:t>Qué valor está dispuesto a pagar cada tipo de cliente.</a:t>
                      </a:r>
                    </a:p>
                    <a:p>
                      <a:pPr marL="0" indent="0">
                        <a:buNone/>
                      </a:pPr>
                      <a:r>
                        <a:rPr lang="es-ES" sz="1600" dirty="0">
                          <a:latin typeface="Comic Sans MS" panose="030F0702030302020204" pitchFamily="66" charset="0"/>
                        </a:rPr>
                        <a:t> Cada fuente de ingresos puede tener un modelo de precios diferente: lista de precios fijos, negociaciones, precio mercado, según volumen. </a:t>
                      </a:r>
                    </a:p>
                    <a:p>
                      <a:pPr marL="0" indent="0">
                        <a:buNone/>
                      </a:pPr>
                      <a:r>
                        <a:rPr lang="es-ES" sz="1600" dirty="0">
                          <a:latin typeface="Comic Sans MS" panose="030F0702030302020204" pitchFamily="66" charset="0"/>
                        </a:rPr>
                        <a:t>Qué valor pagan actualmente nuestros clientes</a:t>
                      </a:r>
                    </a:p>
                    <a:p>
                      <a:pPr marL="0" indent="0">
                        <a:buNone/>
                      </a:pPr>
                      <a:r>
                        <a:rPr lang="es-ES" sz="1600" dirty="0">
                          <a:latin typeface="Comic Sans MS" panose="030F0702030302020204" pitchFamily="66" charset="0"/>
                        </a:rPr>
                        <a:t>Cómo lo pagan </a:t>
                      </a:r>
                    </a:p>
                    <a:p>
                      <a:pPr marL="0" indent="0">
                        <a:buNone/>
                      </a:pPr>
                      <a:r>
                        <a:rPr lang="es-ES" sz="1600" dirty="0">
                          <a:latin typeface="Comic Sans MS" panose="030F0702030302020204" pitchFamily="66" charset="0"/>
                        </a:rPr>
                        <a:t>Cómo les gustaría pagar</a:t>
                      </a:r>
                    </a:p>
                    <a:p>
                      <a:pPr marL="0" indent="0">
                        <a:buNone/>
                      </a:pPr>
                      <a:r>
                        <a:rPr lang="es-ES" sz="1600" dirty="0">
                          <a:latin typeface="Comic Sans MS" panose="030F0702030302020204" pitchFamily="66" charset="0"/>
                        </a:rPr>
                        <a:t>Qué % contribuye cada tipo de producto a los ingresos</a:t>
                      </a:r>
                    </a:p>
                    <a:p>
                      <a:pPr marL="0" indent="0">
                        <a:buNone/>
                      </a:pPr>
                      <a:endParaRPr lang="es-ES" sz="1600" dirty="0">
                        <a:solidFill>
                          <a:schemeClr val="bg1"/>
                        </a:solidFill>
                        <a:latin typeface="Comic Sans MS" panose="030F0702030302020204" pitchFamily="66" charset="0"/>
                      </a:endParaRPr>
                    </a:p>
                    <a:p>
                      <a:pPr marL="0" indent="0">
                        <a:buNone/>
                      </a:pPr>
                      <a:endParaRPr lang="es-ES" sz="1600" dirty="0">
                        <a:solidFill>
                          <a:schemeClr val="bg1"/>
                        </a:solidFill>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805045906"/>
                  </a:ext>
                </a:extLst>
              </a:tr>
              <a:tr h="327391">
                <a:tc gridSpan="2">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s-ES" sz="1600" dirty="0">
                          <a:latin typeface="Comic Sans MS" panose="030F0702030302020204" pitchFamily="66" charset="0"/>
                        </a:rPr>
                        <a:t>Puede varias fuentes de ingresos en cada segmento de mercado. </a:t>
                      </a:r>
                    </a:p>
                    <a:p>
                      <a:pPr algn="l" fontAlgn="b"/>
                      <a:endParaRPr lang="es-ES" sz="2400" b="1"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496456101"/>
                  </a:ext>
                </a:extLst>
              </a:tr>
              <a:tr h="273757">
                <a:tc gridSpan="2">
                  <a:txBody>
                    <a:bodyPr/>
                    <a:lstStyle/>
                    <a:p>
                      <a:pPr algn="l" fontAlgn="b"/>
                      <a:endParaRPr lang="es-ES" sz="18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301227989"/>
                  </a:ext>
                </a:extLst>
              </a:tr>
              <a:tr h="273757">
                <a:tc gridSpan="2">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4253588322"/>
                  </a:ext>
                </a:extLst>
              </a:tr>
              <a:tr h="273757">
                <a:tc>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extLst>
                  <a:ext uri="{0D108BD9-81ED-4DB2-BD59-A6C34878D82A}">
                    <a16:rowId xmlns:a16="http://schemas.microsoft.com/office/drawing/2014/main" val="4071749145"/>
                  </a:ext>
                </a:extLst>
              </a:tr>
              <a:tr h="273757">
                <a:tc gridSpan="2">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907479638"/>
                  </a:ext>
                </a:extLst>
              </a:tr>
              <a:tr h="273757">
                <a:tc gridSpan="2">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4284475553"/>
                  </a:ext>
                </a:extLst>
              </a:tr>
              <a:tr h="273757">
                <a:tc gridSpan="2">
                  <a:txBody>
                    <a:bodyPr/>
                    <a:lstStyle/>
                    <a:p>
                      <a:pPr algn="l" fontAlgn="b"/>
                      <a:endParaRPr lang="es-ES" sz="2000" b="0" i="0" u="none" strike="noStrike">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2807996156"/>
                  </a:ext>
                </a:extLst>
              </a:tr>
              <a:tr h="273757">
                <a:tc>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extLst>
                  <a:ext uri="{0D108BD9-81ED-4DB2-BD59-A6C34878D82A}">
                    <a16:rowId xmlns:a16="http://schemas.microsoft.com/office/drawing/2014/main" val="2407189448"/>
                  </a:ext>
                </a:extLst>
              </a:tr>
              <a:tr h="273757">
                <a:tc gridSpan="2">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1993578996"/>
                  </a:ext>
                </a:extLst>
              </a:tr>
              <a:tr h="273757">
                <a:tc gridSpan="2">
                  <a:txBody>
                    <a:bodyPr/>
                    <a:lstStyle/>
                    <a:p>
                      <a:pPr algn="l" fontAlgn="b"/>
                      <a:endParaRPr lang="es-ES" sz="2000" b="0" i="0" u="none" strike="noStrike" dirty="0">
                        <a:solidFill>
                          <a:srgbClr val="000000"/>
                        </a:solidFill>
                        <a:effectLst/>
                        <a:latin typeface="Comic Sans MS" panose="030F0702030302020204" pitchFamily="66" charset="0"/>
                      </a:endParaRPr>
                    </a:p>
                  </a:txBody>
                  <a:tcPr marL="6350" marR="6350" marT="6350" marB="0" anchor="b"/>
                </a:tc>
                <a:tc hMerge="1">
                  <a:txBody>
                    <a:bodyPr/>
                    <a:lstStyle/>
                    <a:p>
                      <a:endParaRPr lang="es-ES"/>
                    </a:p>
                  </a:txBody>
                  <a:tcPr/>
                </a:tc>
                <a:extLst>
                  <a:ext uri="{0D108BD9-81ED-4DB2-BD59-A6C34878D82A}">
                    <a16:rowId xmlns:a16="http://schemas.microsoft.com/office/drawing/2014/main" val="4255539805"/>
                  </a:ext>
                </a:extLst>
              </a:tr>
            </a:tbl>
          </a:graphicData>
        </a:graphic>
      </p:graphicFrame>
      <p:pic>
        <p:nvPicPr>
          <p:cNvPr id="5" name="Imagen 4">
            <a:extLst>
              <a:ext uri="{FF2B5EF4-FFF2-40B4-BE49-F238E27FC236}">
                <a16:creationId xmlns:a16="http://schemas.microsoft.com/office/drawing/2014/main" id="{6AE0CB97-7516-6A57-EF6B-B42D2277E01E}"/>
              </a:ext>
            </a:extLst>
          </p:cNvPr>
          <p:cNvPicPr>
            <a:picLocks noChangeAspect="1"/>
          </p:cNvPicPr>
          <p:nvPr/>
        </p:nvPicPr>
        <p:blipFill>
          <a:blip r:embed="rId8"/>
          <a:stretch>
            <a:fillRect/>
          </a:stretch>
        </p:blipFill>
        <p:spPr>
          <a:xfrm>
            <a:off x="564635" y="3021999"/>
            <a:ext cx="6437004" cy="3418583"/>
          </a:xfrm>
          <a:prstGeom prst="rect">
            <a:avLst/>
          </a:prstGeom>
        </p:spPr>
      </p:pic>
      <p:pic>
        <p:nvPicPr>
          <p:cNvPr id="8" name="Imagen 7">
            <a:extLst>
              <a:ext uri="{FF2B5EF4-FFF2-40B4-BE49-F238E27FC236}">
                <a16:creationId xmlns:a16="http://schemas.microsoft.com/office/drawing/2014/main" id="{A4F38BE5-6F42-3706-A237-E5D81A6F3FA4}"/>
              </a:ext>
            </a:extLst>
          </p:cNvPr>
          <p:cNvPicPr>
            <a:picLocks noChangeAspect="1"/>
          </p:cNvPicPr>
          <p:nvPr/>
        </p:nvPicPr>
        <p:blipFill>
          <a:blip r:embed="rId9"/>
          <a:stretch>
            <a:fillRect/>
          </a:stretch>
        </p:blipFill>
        <p:spPr>
          <a:xfrm>
            <a:off x="7698003" y="1857266"/>
            <a:ext cx="4537191" cy="1999117"/>
          </a:xfrm>
          <a:prstGeom prst="rect">
            <a:avLst/>
          </a:prstGeom>
        </p:spPr>
      </p:pic>
      <p:sp>
        <p:nvSpPr>
          <p:cNvPr id="11" name="Flecha: arriba y abajo 10">
            <a:extLst>
              <a:ext uri="{FF2B5EF4-FFF2-40B4-BE49-F238E27FC236}">
                <a16:creationId xmlns:a16="http://schemas.microsoft.com/office/drawing/2014/main" id="{EC3B541C-C685-27C6-15C4-878EDA046851}"/>
              </a:ext>
            </a:extLst>
          </p:cNvPr>
          <p:cNvSpPr/>
          <p:nvPr/>
        </p:nvSpPr>
        <p:spPr>
          <a:xfrm>
            <a:off x="10345737" y="1033670"/>
            <a:ext cx="92075" cy="96409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024676BC-1E4F-140D-62A5-F6E6A1807F19}"/>
              </a:ext>
            </a:extLst>
          </p:cNvPr>
          <p:cNvPicPr>
            <a:picLocks noChangeAspect="1"/>
          </p:cNvPicPr>
          <p:nvPr/>
        </p:nvPicPr>
        <p:blipFill>
          <a:blip r:embed="rId10"/>
          <a:stretch>
            <a:fillRect/>
          </a:stretch>
        </p:blipFill>
        <p:spPr>
          <a:xfrm>
            <a:off x="8451575" y="4495800"/>
            <a:ext cx="3093680" cy="1782798"/>
          </a:xfrm>
          <a:prstGeom prst="rect">
            <a:avLst/>
          </a:prstGeom>
        </p:spPr>
      </p:pic>
    </p:spTree>
    <p:extLst>
      <p:ext uri="{BB962C8B-B14F-4D97-AF65-F5344CB8AC3E}">
        <p14:creationId xmlns:p14="http://schemas.microsoft.com/office/powerpoint/2010/main" val="1772972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0A0BCF05-F090-7DFB-05F4-814033A33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51" y="161138"/>
            <a:ext cx="10595791" cy="64634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15">
            <a:extLst>
              <a:ext uri="{FF2B5EF4-FFF2-40B4-BE49-F238E27FC236}">
                <a16:creationId xmlns:a16="http://schemas.microsoft.com/office/drawing/2014/main" id="{46318BE5-AFD0-F084-43F4-6749C83427E9}"/>
              </a:ext>
            </a:extLst>
          </p:cNvPr>
          <p:cNvSpPr txBox="1">
            <a:spLocks noChangeArrowheads="1"/>
          </p:cNvSpPr>
          <p:nvPr/>
        </p:nvSpPr>
        <p:spPr bwMode="auto">
          <a:xfrm>
            <a:off x="7558088" y="457200"/>
            <a:ext cx="75088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Fecha:</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8" name="Text Box 11">
            <a:extLst>
              <a:ext uri="{FF2B5EF4-FFF2-40B4-BE49-F238E27FC236}">
                <a16:creationId xmlns:a16="http://schemas.microsoft.com/office/drawing/2014/main" id="{59C7ACFC-128D-CA68-4BE6-CD028DACF486}"/>
              </a:ext>
            </a:extLst>
          </p:cNvPr>
          <p:cNvSpPr txBox="1">
            <a:spLocks noChangeArrowheads="1"/>
          </p:cNvSpPr>
          <p:nvPr/>
        </p:nvSpPr>
        <p:spPr bwMode="auto">
          <a:xfrm>
            <a:off x="8829675" y="457200"/>
            <a:ext cx="8826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Nº de Iteración:</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9" name="2 Cuadro de texto">
            <a:extLst>
              <a:ext uri="{FF2B5EF4-FFF2-40B4-BE49-F238E27FC236}">
                <a16:creationId xmlns:a16="http://schemas.microsoft.com/office/drawing/2014/main" id="{EDDA7153-426F-C575-24FB-31D9AE8CFF11}"/>
              </a:ext>
            </a:extLst>
          </p:cNvPr>
          <p:cNvSpPr txBox="1">
            <a:spLocks noChangeArrowheads="1"/>
          </p:cNvSpPr>
          <p:nvPr/>
        </p:nvSpPr>
        <p:spPr bwMode="auto">
          <a:xfrm>
            <a:off x="-44450" y="6969125"/>
            <a:ext cx="3673475" cy="215900"/>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Este material forma parte del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Mentoring para emprendedores</a:t>
            </a: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 |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¿Cómo completar este canvas?</a:t>
            </a: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20" name="28 Esquina doblada">
            <a:extLst>
              <a:ext uri="{FF2B5EF4-FFF2-40B4-BE49-F238E27FC236}">
                <a16:creationId xmlns:a16="http://schemas.microsoft.com/office/drawing/2014/main" id="{95EA3C5F-3ED9-2911-9E75-108EFE5A2E24}"/>
              </a:ext>
            </a:extLst>
          </p:cNvPr>
          <p:cNvSpPr>
            <a:spLocks/>
          </p:cNvSpPr>
          <p:nvPr/>
        </p:nvSpPr>
        <p:spPr bwMode="auto">
          <a:xfrm>
            <a:off x="4907665" y="772610"/>
            <a:ext cx="1668364" cy="265639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Salón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y belleza</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Servicios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a domicilio con las comodidades de nuestro local</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29 Esquina doblada">
            <a:extLst>
              <a:ext uri="{FF2B5EF4-FFF2-40B4-BE49-F238E27FC236}">
                <a16:creationId xmlns:a16="http://schemas.microsoft.com/office/drawing/2014/main" id="{DDE925C9-7803-F9A1-EDA7-0E395E289565}"/>
              </a:ext>
            </a:extLst>
          </p:cNvPr>
          <p:cNvSpPr>
            <a:spLocks/>
          </p:cNvSpPr>
          <p:nvPr/>
        </p:nvSpPr>
        <p:spPr bwMode="auto">
          <a:xfrm>
            <a:off x="1028499" y="4645807"/>
            <a:ext cx="2008455" cy="1638199"/>
          </a:xfrm>
          <a:prstGeom prst="foldedCorner">
            <a:avLst>
              <a:gd name="adj" fmla="val 16667"/>
            </a:avLst>
          </a:prstGeom>
          <a:solidFill>
            <a:srgbClr val="18F8ED"/>
          </a:solidFill>
          <a:ln w="3175">
            <a:solidFill>
              <a:srgbClr val="07E3D9"/>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bg1"/>
                </a:solidFill>
                <a:effectLst/>
                <a:latin typeface="Comic Sans MS" panose="030F0702030302020204" pitchFamily="66" charset="0"/>
              </a:rPr>
              <a:t>Soy un </a:t>
            </a:r>
            <a:r>
              <a:rPr kumimoji="0" lang="es-ES" altLang="es-ES" sz="1800" b="0" i="0" u="none" strike="noStrike" cap="none" normalizeH="0" baseline="0" dirty="0" err="1">
                <a:ln>
                  <a:noFill/>
                </a:ln>
                <a:solidFill>
                  <a:schemeClr val="bg1"/>
                </a:solidFill>
                <a:effectLst/>
                <a:latin typeface="Comic Sans MS" panose="030F0702030302020204" pitchFamily="66" charset="0"/>
              </a:rPr>
              <a:t>pos</a:t>
            </a:r>
            <a:r>
              <a:rPr kumimoji="0" lang="es-ES" altLang="es-ES" sz="1800" b="0" i="0" u="none" strike="noStrike" cap="none" normalizeH="0" baseline="0" dirty="0">
                <a:ln>
                  <a:noFill/>
                </a:ln>
                <a:solidFill>
                  <a:schemeClr val="bg1"/>
                </a:solidFill>
                <a:effectLst/>
                <a:latin typeface="Comic Sans MS" panose="030F0702030302020204" pitchFamily="66" charset="0"/>
              </a:rPr>
              <a:t> </a:t>
            </a:r>
            <a:r>
              <a:rPr kumimoji="0" lang="es-ES" altLang="es-ES" sz="1800" b="0" i="0" u="none" strike="noStrike" cap="none" normalizeH="0" baseline="0" dirty="0" err="1">
                <a:ln>
                  <a:noFill/>
                </a:ln>
                <a:solidFill>
                  <a:schemeClr val="bg1"/>
                </a:solidFill>
                <a:effectLst/>
                <a:latin typeface="Comic Sans MS" panose="030F0702030302020204" pitchFamily="66" charset="0"/>
              </a:rPr>
              <a:t>it</a:t>
            </a:r>
            <a:r>
              <a:rPr kumimoji="0" lang="es-ES" altLang="es-ES" sz="1800" b="0" i="0" u="none" strike="noStrike" cap="none" normalizeH="0" baseline="0" dirty="0">
                <a:ln>
                  <a:noFill/>
                </a:ln>
                <a:solidFill>
                  <a:schemeClr val="bg1"/>
                </a:solidFill>
                <a:effectLst/>
                <a:latin typeface="Comic Sans MS" panose="030F0702030302020204" pitchFamily="66" charset="0"/>
              </a:rPr>
              <a:t>, ponme donde quieras</a:t>
            </a:r>
          </a:p>
        </p:txBody>
      </p:sp>
      <p:sp>
        <p:nvSpPr>
          <p:cNvPr id="23" name="Rectangle 16">
            <a:extLst>
              <a:ext uri="{FF2B5EF4-FFF2-40B4-BE49-F238E27FC236}">
                <a16:creationId xmlns:a16="http://schemas.microsoft.com/office/drawing/2014/main" id="{168B1BA2-398B-1417-A535-4CD24ECA878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4" name="Rectangle 27">
            <a:extLst>
              <a:ext uri="{FF2B5EF4-FFF2-40B4-BE49-F238E27FC236}">
                <a16:creationId xmlns:a16="http://schemas.microsoft.com/office/drawing/2014/main" id="{7467C157-C302-9B3C-66EE-FFBDDEC79FFD}"/>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5" name="28 Esquina doblada">
            <a:extLst>
              <a:ext uri="{FF2B5EF4-FFF2-40B4-BE49-F238E27FC236}">
                <a16:creationId xmlns:a16="http://schemas.microsoft.com/office/drawing/2014/main" id="{FF022BBE-FCC8-C2A9-9DF7-C711D3D62199}"/>
              </a:ext>
            </a:extLst>
          </p:cNvPr>
          <p:cNvSpPr>
            <a:spLocks/>
          </p:cNvSpPr>
          <p:nvPr/>
        </p:nvSpPr>
        <p:spPr bwMode="auto">
          <a:xfrm>
            <a:off x="8829675" y="872460"/>
            <a:ext cx="2210067" cy="325970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de 15 a 40 años.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Les gusta ir a la moda, aunque a un precio ajustado.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Hombres de 20 a 35 años, con gustos atrevidos.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mayores que se desplazan con alguna dificultad</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 name="28 Esquina doblada">
            <a:extLst>
              <a:ext uri="{FF2B5EF4-FFF2-40B4-BE49-F238E27FC236}">
                <a16:creationId xmlns:a16="http://schemas.microsoft.com/office/drawing/2014/main" id="{B75D620E-3E28-B511-1EC8-FF6E8D986AD7}"/>
              </a:ext>
            </a:extLst>
          </p:cNvPr>
          <p:cNvSpPr>
            <a:spLocks/>
          </p:cNvSpPr>
          <p:nvPr/>
        </p:nvSpPr>
        <p:spPr bwMode="auto">
          <a:xfrm>
            <a:off x="6950406" y="2947627"/>
            <a:ext cx="1857479" cy="1721332"/>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Local bien situado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Teléfono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Visitas a domicilio WEB</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 name="28 Esquina doblada">
            <a:extLst>
              <a:ext uri="{FF2B5EF4-FFF2-40B4-BE49-F238E27FC236}">
                <a16:creationId xmlns:a16="http://schemas.microsoft.com/office/drawing/2014/main" id="{4E184DE3-B2F0-1E58-506A-38A1D84B645F}"/>
              </a:ext>
            </a:extLst>
          </p:cNvPr>
          <p:cNvSpPr>
            <a:spLocks/>
          </p:cNvSpPr>
          <p:nvPr/>
        </p:nvSpPr>
        <p:spPr bwMode="auto">
          <a:xfrm>
            <a:off x="6827705" y="717107"/>
            <a:ext cx="2001970" cy="1806173"/>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Asistencia en RRSS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err="1">
                <a:solidFill>
                  <a:srgbClr val="44546A"/>
                </a:solidFill>
                <a:latin typeface="Comic Sans MS" panose="030F0702030302020204" pitchFamily="66" charset="0"/>
                <a:cs typeface="Times New Roman" panose="02020603050405020304" pitchFamily="18" charset="0"/>
              </a:rPr>
              <a:t>Tips</a:t>
            </a:r>
            <a:r>
              <a:rPr lang="es-ES" altLang="es-ES" sz="1600" b="1" dirty="0">
                <a:solidFill>
                  <a:srgbClr val="44546A"/>
                </a:solidFill>
                <a:latin typeface="Comic Sans MS" panose="030F0702030302020204" pitchFamily="66" charset="0"/>
                <a:cs typeface="Times New Roman" panose="02020603050405020304" pitchFamily="18" charset="0"/>
              </a:rPr>
              <a:t> de belleza</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Abierta a </a:t>
            </a:r>
            <a:r>
              <a:rPr lang="es-ES" altLang="es-ES" sz="1600" b="1" dirty="0" err="1">
                <a:solidFill>
                  <a:srgbClr val="44546A"/>
                </a:solidFill>
                <a:latin typeface="Comic Sans MS" panose="030F0702030302020204" pitchFamily="66" charset="0"/>
                <a:cs typeface="Times New Roman" panose="02020603050405020304" pitchFamily="18" charset="0"/>
              </a:rPr>
              <a:t>consultas,consejos</a:t>
            </a:r>
            <a:r>
              <a:rPr lang="es-ES" altLang="es-ES" sz="1600" b="1" dirty="0">
                <a:solidFill>
                  <a:srgbClr val="44546A"/>
                </a:solidFill>
                <a:latin typeface="Comic Sans MS" panose="030F0702030302020204" pitchFamily="66" charset="0"/>
                <a:cs typeface="Times New Roman" panose="02020603050405020304" pitchFamily="18" charset="0"/>
              </a:rPr>
              <a:t>, antes, durante y después del servicio</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28 Esquina doblada">
            <a:extLst>
              <a:ext uri="{FF2B5EF4-FFF2-40B4-BE49-F238E27FC236}">
                <a16:creationId xmlns:a16="http://schemas.microsoft.com/office/drawing/2014/main" id="{9F2CA25B-3485-3348-B340-14FAA499C5E2}"/>
              </a:ext>
            </a:extLst>
          </p:cNvPr>
          <p:cNvSpPr>
            <a:spLocks/>
          </p:cNvSpPr>
          <p:nvPr/>
        </p:nvSpPr>
        <p:spPr bwMode="auto">
          <a:xfrm>
            <a:off x="6096000" y="5093306"/>
            <a:ext cx="4332790" cy="1409334"/>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Secado y planchado de cabello, tratamientos, corte de cabello, venta de tratamientos, manicura.</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Numero de servicios x €€€=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9FD8EB03-67D6-9021-80A6-14D92D0C5025}"/>
              </a:ext>
            </a:extLst>
          </p:cNvPr>
          <p:cNvPicPr>
            <a:picLocks noChangeAspect="1"/>
          </p:cNvPicPr>
          <p:nvPr/>
        </p:nvPicPr>
        <p:blipFill>
          <a:blip r:embed="rId5"/>
          <a:stretch>
            <a:fillRect/>
          </a:stretch>
        </p:blipFill>
        <p:spPr>
          <a:xfrm>
            <a:off x="9803757" y="5994393"/>
            <a:ext cx="520861" cy="379469"/>
          </a:xfrm>
          <a:prstGeom prst="rect">
            <a:avLst/>
          </a:prstGeom>
        </p:spPr>
      </p:pic>
    </p:spTree>
    <p:extLst>
      <p:ext uri="{BB962C8B-B14F-4D97-AF65-F5344CB8AC3E}">
        <p14:creationId xmlns:p14="http://schemas.microsoft.com/office/powerpoint/2010/main" val="2547370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1 Título">
            <a:extLst>
              <a:ext uri="{FF2B5EF4-FFF2-40B4-BE49-F238E27FC236}">
                <a16:creationId xmlns:a16="http://schemas.microsoft.com/office/drawing/2014/main" id="{B4006600-A4E8-30A9-5061-D0DFA00AD708}"/>
              </a:ext>
            </a:extLst>
          </p:cNvPr>
          <p:cNvSpPr>
            <a:spLocks noGrp="1"/>
          </p:cNvSpPr>
          <p:nvPr>
            <p:ph type="title"/>
          </p:nvPr>
        </p:nvSpPr>
        <p:spPr>
          <a:xfrm>
            <a:off x="648930" y="396013"/>
            <a:ext cx="11041500" cy="1366054"/>
          </a:xfrm>
        </p:spPr>
        <p:txBody>
          <a:bodyPr rtlCol="0">
            <a:normAutofit fontScale="90000"/>
          </a:bodyPr>
          <a:lstStyle/>
          <a:p>
            <a:pPr eaLnBrk="1" fontAlgn="auto" hangingPunct="1">
              <a:lnSpc>
                <a:spcPct val="90000"/>
              </a:lnSpc>
              <a:spcAft>
                <a:spcPts val="0"/>
              </a:spcAft>
              <a:defRPr/>
            </a:pPr>
            <a:r>
              <a:rPr lang="es-ES" sz="3100" dirty="0">
                <a:ln w="11430"/>
                <a:effectLst>
                  <a:outerShdw blurRad="50800" dist="39000" dir="5460000" algn="tl">
                    <a:srgbClr val="000000">
                      <a:alpha val="38000"/>
                    </a:srgbClr>
                  </a:outerShdw>
                </a:effectLst>
                <a:latin typeface="Comic Sans MS" panose="030F0702030302020204" pitchFamily="66" charset="0"/>
              </a:rPr>
              <a:t>Y ahora que se muy bien que valor voy a dar a mis clientes, a los que conozco bastante, y además se en donde encontrarles y, lo que es mas importante, fidelizarles para conseguir unos ingresos interesantes, ¿Qué mas tengo que saber?</a:t>
            </a:r>
            <a:endParaRPr lang="es-ES" altLang="es-ES" sz="28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6" name="Marcador de contenido 2">
            <a:extLst>
              <a:ext uri="{FF2B5EF4-FFF2-40B4-BE49-F238E27FC236}">
                <a16:creationId xmlns:a16="http://schemas.microsoft.com/office/drawing/2014/main" id="{CB9251AC-A404-6ACF-8725-35D5A92C44E2}"/>
              </a:ext>
            </a:extLst>
          </p:cNvPr>
          <p:cNvSpPr txBox="1">
            <a:spLocks/>
          </p:cNvSpPr>
          <p:nvPr/>
        </p:nvSpPr>
        <p:spPr bwMode="auto">
          <a:xfrm>
            <a:off x="199777" y="2184305"/>
            <a:ext cx="4484657" cy="38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lvl="0" indent="0">
              <a:buNone/>
            </a:pPr>
            <a:r>
              <a:rPr lang="es-ES" sz="3200" b="1" i="1" dirty="0">
                <a:solidFill>
                  <a:schemeClr val="bg1"/>
                </a:solidFill>
                <a:latin typeface="Comic Sans MS" panose="030F0702030302020204" pitchFamily="66" charset="0"/>
              </a:rPr>
              <a:t>Actividades claves</a:t>
            </a:r>
          </a:p>
        </p:txBody>
      </p:sp>
      <p:pic>
        <p:nvPicPr>
          <p:cNvPr id="9" name="Imagen 8">
            <a:extLst>
              <a:ext uri="{FF2B5EF4-FFF2-40B4-BE49-F238E27FC236}">
                <a16:creationId xmlns:a16="http://schemas.microsoft.com/office/drawing/2014/main" id="{A5825EF3-8527-B929-AE39-0B5742AFC4FA}"/>
              </a:ext>
            </a:extLst>
          </p:cNvPr>
          <p:cNvPicPr>
            <a:picLocks noChangeAspect="1"/>
          </p:cNvPicPr>
          <p:nvPr/>
        </p:nvPicPr>
        <p:blipFill>
          <a:blip r:embed="rId4"/>
          <a:stretch>
            <a:fillRect/>
          </a:stretch>
        </p:blipFill>
        <p:spPr>
          <a:xfrm>
            <a:off x="682180" y="2900560"/>
            <a:ext cx="2890099" cy="1567268"/>
          </a:xfrm>
          <a:prstGeom prst="rect">
            <a:avLst/>
          </a:prstGeom>
        </p:spPr>
      </p:pic>
      <p:pic>
        <p:nvPicPr>
          <p:cNvPr id="2" name="Imagen 1">
            <a:extLst>
              <a:ext uri="{FF2B5EF4-FFF2-40B4-BE49-F238E27FC236}">
                <a16:creationId xmlns:a16="http://schemas.microsoft.com/office/drawing/2014/main" id="{75652100-C816-FFDB-A7A5-0B1A1B3F9FA6}"/>
              </a:ext>
            </a:extLst>
          </p:cNvPr>
          <p:cNvPicPr>
            <a:picLocks noChangeAspect="1"/>
          </p:cNvPicPr>
          <p:nvPr/>
        </p:nvPicPr>
        <p:blipFill>
          <a:blip r:embed="rId5"/>
          <a:stretch>
            <a:fillRect/>
          </a:stretch>
        </p:blipFill>
        <p:spPr>
          <a:xfrm>
            <a:off x="4919000" y="2820393"/>
            <a:ext cx="2353695" cy="1736927"/>
          </a:xfrm>
          <a:prstGeom prst="rect">
            <a:avLst/>
          </a:prstGeom>
        </p:spPr>
      </p:pic>
      <p:pic>
        <p:nvPicPr>
          <p:cNvPr id="7" name="Imagen 6">
            <a:extLst>
              <a:ext uri="{FF2B5EF4-FFF2-40B4-BE49-F238E27FC236}">
                <a16:creationId xmlns:a16="http://schemas.microsoft.com/office/drawing/2014/main" id="{3C441FF7-D2FD-01A9-3B39-1117364F0DFA}"/>
              </a:ext>
            </a:extLst>
          </p:cNvPr>
          <p:cNvPicPr>
            <a:picLocks noChangeAspect="1"/>
          </p:cNvPicPr>
          <p:nvPr/>
        </p:nvPicPr>
        <p:blipFill>
          <a:blip r:embed="rId6"/>
          <a:stretch>
            <a:fillRect/>
          </a:stretch>
        </p:blipFill>
        <p:spPr>
          <a:xfrm>
            <a:off x="9083072" y="2785806"/>
            <a:ext cx="2265108" cy="1786034"/>
          </a:xfrm>
          <a:prstGeom prst="rect">
            <a:avLst/>
          </a:prstGeom>
        </p:spPr>
      </p:pic>
      <p:pic>
        <p:nvPicPr>
          <p:cNvPr id="10" name="Imagen 9">
            <a:extLst>
              <a:ext uri="{FF2B5EF4-FFF2-40B4-BE49-F238E27FC236}">
                <a16:creationId xmlns:a16="http://schemas.microsoft.com/office/drawing/2014/main" id="{B85872D3-375C-EE17-FB0A-F480366425A3}"/>
              </a:ext>
            </a:extLst>
          </p:cNvPr>
          <p:cNvPicPr>
            <a:picLocks noChangeAspect="1"/>
          </p:cNvPicPr>
          <p:nvPr/>
        </p:nvPicPr>
        <p:blipFill>
          <a:blip r:embed="rId7"/>
          <a:stretch>
            <a:fillRect/>
          </a:stretch>
        </p:blipFill>
        <p:spPr>
          <a:xfrm>
            <a:off x="5729804" y="4680916"/>
            <a:ext cx="3353268" cy="2038635"/>
          </a:xfrm>
          <a:prstGeom prst="rect">
            <a:avLst/>
          </a:prstGeom>
        </p:spPr>
      </p:pic>
      <p:sp>
        <p:nvSpPr>
          <p:cNvPr id="13" name="CuadroTexto 12">
            <a:extLst>
              <a:ext uri="{FF2B5EF4-FFF2-40B4-BE49-F238E27FC236}">
                <a16:creationId xmlns:a16="http://schemas.microsoft.com/office/drawing/2014/main" id="{EAC6D898-9467-2814-14F8-72A1D37DF894}"/>
              </a:ext>
            </a:extLst>
          </p:cNvPr>
          <p:cNvSpPr txBox="1"/>
          <p:nvPr/>
        </p:nvSpPr>
        <p:spPr>
          <a:xfrm>
            <a:off x="4556806" y="2176565"/>
            <a:ext cx="3729848" cy="584775"/>
          </a:xfrm>
          <a:prstGeom prst="rect">
            <a:avLst/>
          </a:prstGeom>
          <a:noFill/>
        </p:spPr>
        <p:txBody>
          <a:bodyPr wrap="square">
            <a:spAutoFit/>
          </a:bodyPr>
          <a:lstStyle/>
          <a:p>
            <a:pPr marL="0" lvl="0" indent="0">
              <a:buNone/>
            </a:pPr>
            <a:r>
              <a:rPr lang="es-ES" sz="3200" b="1" i="1" dirty="0">
                <a:solidFill>
                  <a:schemeClr val="bg1"/>
                </a:solidFill>
                <a:latin typeface="Comic Sans MS" panose="030F0702030302020204" pitchFamily="66" charset="0"/>
              </a:rPr>
              <a:t>Recursos claves</a:t>
            </a:r>
          </a:p>
        </p:txBody>
      </p:sp>
      <p:pic>
        <p:nvPicPr>
          <p:cNvPr id="17" name="Imagen 16">
            <a:extLst>
              <a:ext uri="{FF2B5EF4-FFF2-40B4-BE49-F238E27FC236}">
                <a16:creationId xmlns:a16="http://schemas.microsoft.com/office/drawing/2014/main" id="{F1B04E9B-8975-3C39-EDB8-B2DC44124777}"/>
              </a:ext>
            </a:extLst>
          </p:cNvPr>
          <p:cNvPicPr>
            <a:picLocks noChangeAspect="1"/>
          </p:cNvPicPr>
          <p:nvPr/>
        </p:nvPicPr>
        <p:blipFill>
          <a:blip r:embed="rId8"/>
          <a:stretch>
            <a:fillRect/>
          </a:stretch>
        </p:blipFill>
        <p:spPr>
          <a:xfrm>
            <a:off x="7924124" y="2112901"/>
            <a:ext cx="4267570" cy="853514"/>
          </a:xfrm>
          <a:prstGeom prst="rect">
            <a:avLst/>
          </a:prstGeom>
        </p:spPr>
      </p:pic>
      <p:pic>
        <p:nvPicPr>
          <p:cNvPr id="19" name="Imagen 18">
            <a:extLst>
              <a:ext uri="{FF2B5EF4-FFF2-40B4-BE49-F238E27FC236}">
                <a16:creationId xmlns:a16="http://schemas.microsoft.com/office/drawing/2014/main" id="{B5083BAC-5062-5169-632F-7367B288EEBC}"/>
              </a:ext>
            </a:extLst>
          </p:cNvPr>
          <p:cNvPicPr>
            <a:picLocks noChangeAspect="1"/>
          </p:cNvPicPr>
          <p:nvPr/>
        </p:nvPicPr>
        <p:blipFill>
          <a:blip r:embed="rId9"/>
          <a:stretch>
            <a:fillRect/>
          </a:stretch>
        </p:blipFill>
        <p:spPr>
          <a:xfrm>
            <a:off x="131520" y="5266482"/>
            <a:ext cx="4621169" cy="1027858"/>
          </a:xfrm>
          <a:prstGeom prst="rect">
            <a:avLst/>
          </a:prstGeom>
        </p:spPr>
      </p:pic>
    </p:spTree>
    <p:extLst>
      <p:ext uri="{BB962C8B-B14F-4D97-AF65-F5344CB8AC3E}">
        <p14:creationId xmlns:p14="http://schemas.microsoft.com/office/powerpoint/2010/main" val="334381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1 Título">
            <a:extLst>
              <a:ext uri="{FF2B5EF4-FFF2-40B4-BE49-F238E27FC236}">
                <a16:creationId xmlns:a16="http://schemas.microsoft.com/office/drawing/2014/main" id="{B4006600-A4E8-30A9-5061-D0DFA00AD708}"/>
              </a:ext>
            </a:extLst>
          </p:cNvPr>
          <p:cNvSpPr>
            <a:spLocks noGrp="1"/>
          </p:cNvSpPr>
          <p:nvPr>
            <p:ph type="title"/>
          </p:nvPr>
        </p:nvSpPr>
        <p:spPr>
          <a:xfrm>
            <a:off x="648930" y="396013"/>
            <a:ext cx="11041500" cy="1366054"/>
          </a:xfrm>
        </p:spPr>
        <p:txBody>
          <a:bodyPr rtlCol="0">
            <a:normAutofit/>
          </a:bodyPr>
          <a:lstStyle/>
          <a:p>
            <a:pPr eaLnBrk="1" fontAlgn="auto" hangingPunct="1">
              <a:lnSpc>
                <a:spcPct val="90000"/>
              </a:lnSpc>
              <a:spcAft>
                <a:spcPts val="0"/>
              </a:spcAft>
              <a:defRPr/>
            </a:pPr>
            <a:r>
              <a:rPr lang="es-ES" sz="3100" dirty="0">
                <a:ln w="11430"/>
                <a:effectLst>
                  <a:outerShdw blurRad="50800" dist="39000" dir="5460000" algn="tl">
                    <a:srgbClr val="000000">
                      <a:alpha val="38000"/>
                    </a:srgbClr>
                  </a:outerShdw>
                </a:effectLst>
                <a:latin typeface="Comic Sans MS" panose="030F0702030302020204" pitchFamily="66" charset="0"/>
              </a:rPr>
              <a:t>ACTIVIDADES CLAVES</a:t>
            </a:r>
            <a:endParaRPr lang="es-ES" altLang="es-ES" sz="28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6" name="Marcador de contenido 2">
            <a:extLst>
              <a:ext uri="{FF2B5EF4-FFF2-40B4-BE49-F238E27FC236}">
                <a16:creationId xmlns:a16="http://schemas.microsoft.com/office/drawing/2014/main" id="{CB9251AC-A404-6ACF-8725-35D5A92C44E2}"/>
              </a:ext>
            </a:extLst>
          </p:cNvPr>
          <p:cNvSpPr txBox="1">
            <a:spLocks/>
          </p:cNvSpPr>
          <p:nvPr/>
        </p:nvSpPr>
        <p:spPr bwMode="auto">
          <a:xfrm>
            <a:off x="236541" y="2743200"/>
            <a:ext cx="8259277" cy="335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lvl="0" indent="0">
              <a:buNone/>
            </a:pPr>
            <a:r>
              <a:rPr lang="es-ES" sz="2400" b="1" i="1" dirty="0">
                <a:solidFill>
                  <a:schemeClr val="bg1"/>
                </a:solidFill>
                <a:latin typeface="Comic Sans MS" panose="030F0702030302020204" pitchFamily="66" charset="0"/>
              </a:rPr>
              <a:t>Actividades claves:</a:t>
            </a:r>
            <a:r>
              <a:rPr lang="es-ES" sz="2400" dirty="0">
                <a:solidFill>
                  <a:schemeClr val="bg1"/>
                </a:solidFill>
                <a:latin typeface="Comic Sans MS" panose="030F0702030302020204" pitchFamily="66" charset="0"/>
              </a:rPr>
              <a:t> Son las actividades que tu negocio debe realizar para que cumpla sus objetivos. </a:t>
            </a:r>
          </a:p>
          <a:p>
            <a:pPr marL="0" lvl="0" indent="0">
              <a:buNone/>
            </a:pPr>
            <a:endParaRPr lang="es-ES" sz="2400" dirty="0">
              <a:solidFill>
                <a:schemeClr val="bg1"/>
              </a:solidFill>
              <a:latin typeface="Comic Sans MS" panose="030F0702030302020204" pitchFamily="66" charset="0"/>
            </a:endParaRPr>
          </a:p>
          <a:p>
            <a:pPr marL="0" lvl="0" indent="0">
              <a:buNone/>
            </a:pPr>
            <a:r>
              <a:rPr lang="es-ES" sz="2400" dirty="0">
                <a:solidFill>
                  <a:schemeClr val="bg1"/>
                </a:solidFill>
                <a:latin typeface="Comic Sans MS" panose="030F0702030302020204" pitchFamily="66" charset="0"/>
              </a:rPr>
              <a:t>Si vemos nuestro caso: secado, planchado y corte de cabello profesional. Crear estilos originales. </a:t>
            </a:r>
          </a:p>
          <a:p>
            <a:pPr marL="0" lvl="0" indent="0">
              <a:buNone/>
            </a:pPr>
            <a:r>
              <a:rPr lang="es-ES" sz="2400" dirty="0">
                <a:solidFill>
                  <a:schemeClr val="bg1"/>
                </a:solidFill>
                <a:latin typeface="Comic Sans MS" panose="030F0702030302020204" pitchFamily="66" charset="0"/>
              </a:rPr>
              <a:t>Tener una estrategia de contenido, consejos, </a:t>
            </a:r>
            <a:r>
              <a:rPr lang="es-ES" sz="2400" dirty="0" err="1">
                <a:solidFill>
                  <a:schemeClr val="bg1"/>
                </a:solidFill>
                <a:latin typeface="Comic Sans MS" panose="030F0702030302020204" pitchFamily="66" charset="0"/>
              </a:rPr>
              <a:t>tips</a:t>
            </a:r>
            <a:r>
              <a:rPr lang="es-ES" sz="2400" dirty="0">
                <a:solidFill>
                  <a:schemeClr val="bg1"/>
                </a:solidFill>
                <a:latin typeface="Comic Sans MS" panose="030F0702030302020204" pitchFamily="66" charset="0"/>
              </a:rPr>
              <a:t>… para compartir con los clientes.</a:t>
            </a:r>
          </a:p>
        </p:txBody>
      </p:sp>
      <p:pic>
        <p:nvPicPr>
          <p:cNvPr id="9" name="Imagen 8">
            <a:extLst>
              <a:ext uri="{FF2B5EF4-FFF2-40B4-BE49-F238E27FC236}">
                <a16:creationId xmlns:a16="http://schemas.microsoft.com/office/drawing/2014/main" id="{A5825EF3-8527-B929-AE39-0B5742AFC4FA}"/>
              </a:ext>
            </a:extLst>
          </p:cNvPr>
          <p:cNvPicPr>
            <a:picLocks noChangeAspect="1"/>
          </p:cNvPicPr>
          <p:nvPr/>
        </p:nvPicPr>
        <p:blipFill>
          <a:blip r:embed="rId4"/>
          <a:stretch>
            <a:fillRect/>
          </a:stretch>
        </p:blipFill>
        <p:spPr>
          <a:xfrm>
            <a:off x="8495818" y="3267295"/>
            <a:ext cx="3760450" cy="2039249"/>
          </a:xfrm>
          <a:prstGeom prst="rect">
            <a:avLst/>
          </a:prstGeom>
        </p:spPr>
      </p:pic>
    </p:spTree>
    <p:extLst>
      <p:ext uri="{BB962C8B-B14F-4D97-AF65-F5344CB8AC3E}">
        <p14:creationId xmlns:p14="http://schemas.microsoft.com/office/powerpoint/2010/main" val="421583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Rectangle 21">
            <a:extLst>
              <a:ext uri="{FF2B5EF4-FFF2-40B4-BE49-F238E27FC236}">
                <a16:creationId xmlns:a16="http://schemas.microsoft.com/office/drawing/2014/main" id="{7EDB5ED3-2038-4003-9C79-392EC7DBB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4">
            <a:extLst>
              <a:ext uri="{FF2B5EF4-FFF2-40B4-BE49-F238E27FC236}">
                <a16:creationId xmlns:a16="http://schemas.microsoft.com/office/drawing/2014/main" id="{60066950-B73B-4359-B169-435F774D9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ACE10040-D142-03C1-91D4-F4A3CA7AD00F}"/>
              </a:ext>
            </a:extLst>
          </p:cNvPr>
          <p:cNvPicPr>
            <a:picLocks noChangeAspect="1"/>
          </p:cNvPicPr>
          <p:nvPr/>
        </p:nvPicPr>
        <p:blipFill>
          <a:blip r:embed="rId7"/>
          <a:stretch>
            <a:fillRect/>
          </a:stretch>
        </p:blipFill>
        <p:spPr>
          <a:xfrm>
            <a:off x="8742350" y="21647"/>
            <a:ext cx="2225233" cy="1140051"/>
          </a:xfrm>
          <a:prstGeom prst="rect">
            <a:avLst/>
          </a:prstGeom>
        </p:spPr>
      </p:pic>
      <p:sp>
        <p:nvSpPr>
          <p:cNvPr id="15" name="Flecha: hacia la izquierda 14">
            <a:extLst>
              <a:ext uri="{FF2B5EF4-FFF2-40B4-BE49-F238E27FC236}">
                <a16:creationId xmlns:a16="http://schemas.microsoft.com/office/drawing/2014/main" id="{55F97676-E317-891F-14D8-696875F26A8F}"/>
              </a:ext>
            </a:extLst>
          </p:cNvPr>
          <p:cNvSpPr/>
          <p:nvPr/>
        </p:nvSpPr>
        <p:spPr>
          <a:xfrm>
            <a:off x="7360689" y="2053459"/>
            <a:ext cx="887108" cy="6162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Imagen 22">
            <a:extLst>
              <a:ext uri="{FF2B5EF4-FFF2-40B4-BE49-F238E27FC236}">
                <a16:creationId xmlns:a16="http://schemas.microsoft.com/office/drawing/2014/main" id="{BBF93709-EA10-8B40-2DA8-1552EFFC8E0A}"/>
              </a:ext>
            </a:extLst>
          </p:cNvPr>
          <p:cNvPicPr>
            <a:picLocks noChangeAspect="1"/>
          </p:cNvPicPr>
          <p:nvPr/>
        </p:nvPicPr>
        <p:blipFill>
          <a:blip r:embed="rId8"/>
          <a:stretch>
            <a:fillRect/>
          </a:stretch>
        </p:blipFill>
        <p:spPr>
          <a:xfrm>
            <a:off x="8566594" y="5095624"/>
            <a:ext cx="3139178" cy="1562186"/>
          </a:xfrm>
          <a:prstGeom prst="rect">
            <a:avLst/>
          </a:prstGeom>
        </p:spPr>
      </p:pic>
      <p:pic>
        <p:nvPicPr>
          <p:cNvPr id="26" name="Imagen 25">
            <a:extLst>
              <a:ext uri="{FF2B5EF4-FFF2-40B4-BE49-F238E27FC236}">
                <a16:creationId xmlns:a16="http://schemas.microsoft.com/office/drawing/2014/main" id="{B065D1AF-C1CB-494C-57A5-5544D78A3611}"/>
              </a:ext>
            </a:extLst>
          </p:cNvPr>
          <p:cNvPicPr>
            <a:picLocks noChangeAspect="1"/>
          </p:cNvPicPr>
          <p:nvPr/>
        </p:nvPicPr>
        <p:blipFill>
          <a:blip r:embed="rId9"/>
          <a:stretch>
            <a:fillRect/>
          </a:stretch>
        </p:blipFill>
        <p:spPr>
          <a:xfrm>
            <a:off x="8356284" y="1389855"/>
            <a:ext cx="3349488" cy="3477612"/>
          </a:xfrm>
          <a:prstGeom prst="rect">
            <a:avLst/>
          </a:prstGeom>
        </p:spPr>
      </p:pic>
      <p:sp>
        <p:nvSpPr>
          <p:cNvPr id="27" name="Flecha: arriba y abajo 26">
            <a:extLst>
              <a:ext uri="{FF2B5EF4-FFF2-40B4-BE49-F238E27FC236}">
                <a16:creationId xmlns:a16="http://schemas.microsoft.com/office/drawing/2014/main" id="{8A9D9CB2-1848-4E63-05D7-314D6893DC33}"/>
              </a:ext>
            </a:extLst>
          </p:cNvPr>
          <p:cNvSpPr/>
          <p:nvPr/>
        </p:nvSpPr>
        <p:spPr>
          <a:xfrm>
            <a:off x="9336820" y="248478"/>
            <a:ext cx="45719" cy="131196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 Marcador de contenido">
            <a:extLst>
              <a:ext uri="{FF2B5EF4-FFF2-40B4-BE49-F238E27FC236}">
                <a16:creationId xmlns:a16="http://schemas.microsoft.com/office/drawing/2014/main" id="{CA49AC34-BAE2-1959-4A52-F985D4D361AF}"/>
              </a:ext>
            </a:extLst>
          </p:cNvPr>
          <p:cNvSpPr txBox="1">
            <a:spLocks/>
          </p:cNvSpPr>
          <p:nvPr/>
        </p:nvSpPr>
        <p:spPr bwMode="auto">
          <a:xfrm>
            <a:off x="167499" y="640080"/>
            <a:ext cx="7114375" cy="545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18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Acciones que realiza una empresa para que funcione su modelo de negocio</a:t>
            </a:r>
            <a:r>
              <a:rPr kumimoji="0" lang="es-ES" altLang="es-ES" sz="18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18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Qué actividades clave requieren nuestra propuesta de valor ?</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18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Qué actividades clave requieren nuestros canales de distribución ?</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18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Qué actividades clave requiere nuestras relaciones con el cliente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18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Qué actividades clave requiere nuestras fuentes de ingreso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18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18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Categorías de actividades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18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Producción de (diseñar, fabricar y entregar ) bienes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18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Resolución de problemas :nuevas soluciones de consultoría, servicios,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18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Plataforma / Redes : ( VISA, e-</a:t>
            </a:r>
            <a:r>
              <a:rPr kumimoji="0" lang="es-ES" altLang="es-ES" sz="1800" b="0" i="0" u="none" strike="noStrike" kern="1200" cap="none" spc="0" normalizeH="0" baseline="0" noProof="0" dirty="0" err="1">
                <a:ln>
                  <a:noFill/>
                </a:ln>
                <a:solidFill>
                  <a:sysClr val="windowText" lastClr="000000"/>
                </a:solidFill>
                <a:effectLst/>
                <a:uLnTx/>
                <a:uFillTx/>
                <a:latin typeface="Comic Sans MS" panose="030F0702030302020204" pitchFamily="66" charset="0"/>
                <a:ea typeface="+mn-ea"/>
                <a:cs typeface="+mn-cs"/>
              </a:rPr>
              <a:t>commerce</a:t>
            </a:r>
            <a:r>
              <a:rPr kumimoji="0" lang="es-ES" altLang="es-ES" sz="18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 )</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s-ES" altLang="es-ES" sz="2000" b="0" i="0" u="none" strike="noStrike" kern="120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379582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1 Título">
            <a:extLst>
              <a:ext uri="{FF2B5EF4-FFF2-40B4-BE49-F238E27FC236}">
                <a16:creationId xmlns:a16="http://schemas.microsoft.com/office/drawing/2014/main" id="{B4006600-A4E8-30A9-5061-D0DFA00AD708}"/>
              </a:ext>
            </a:extLst>
          </p:cNvPr>
          <p:cNvSpPr>
            <a:spLocks noGrp="1"/>
          </p:cNvSpPr>
          <p:nvPr>
            <p:ph type="title"/>
          </p:nvPr>
        </p:nvSpPr>
        <p:spPr>
          <a:xfrm>
            <a:off x="648930" y="396013"/>
            <a:ext cx="11041500" cy="1366054"/>
          </a:xfrm>
        </p:spPr>
        <p:txBody>
          <a:bodyPr rtlCol="0">
            <a:normAutofit/>
          </a:bodyPr>
          <a:lstStyle/>
          <a:p>
            <a:pPr eaLnBrk="1" fontAlgn="auto" hangingPunct="1">
              <a:lnSpc>
                <a:spcPct val="90000"/>
              </a:lnSpc>
              <a:spcAft>
                <a:spcPts val="0"/>
              </a:spcAft>
              <a:defRPr/>
            </a:pPr>
            <a:r>
              <a:rPr lang="es-ES" sz="3100" dirty="0">
                <a:ln w="11430"/>
                <a:effectLst>
                  <a:outerShdw blurRad="50800" dist="39000" dir="5460000" algn="tl">
                    <a:srgbClr val="000000">
                      <a:alpha val="38000"/>
                    </a:srgbClr>
                  </a:outerShdw>
                </a:effectLst>
                <a:latin typeface="Comic Sans MS" panose="030F0702030302020204" pitchFamily="66" charset="0"/>
              </a:rPr>
              <a:t>RECURSOS CLAVES</a:t>
            </a:r>
            <a:endParaRPr lang="es-ES" altLang="es-ES" sz="28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6" name="Marcador de contenido 2">
            <a:extLst>
              <a:ext uri="{FF2B5EF4-FFF2-40B4-BE49-F238E27FC236}">
                <a16:creationId xmlns:a16="http://schemas.microsoft.com/office/drawing/2014/main" id="{CB9251AC-A404-6ACF-8725-35D5A92C44E2}"/>
              </a:ext>
            </a:extLst>
          </p:cNvPr>
          <p:cNvSpPr txBox="1">
            <a:spLocks/>
          </p:cNvSpPr>
          <p:nvPr/>
        </p:nvSpPr>
        <p:spPr bwMode="auto">
          <a:xfrm>
            <a:off x="242062" y="3015367"/>
            <a:ext cx="8646678" cy="45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s-ES" sz="2400" b="1" i="1" dirty="0">
                <a:solidFill>
                  <a:schemeClr val="bg1"/>
                </a:solidFill>
                <a:latin typeface="Comic Sans MS" panose="030F0702030302020204" pitchFamily="66" charset="0"/>
              </a:rPr>
              <a:t>Recursos claves:</a:t>
            </a:r>
            <a:r>
              <a:rPr lang="es-ES" sz="2400" dirty="0">
                <a:solidFill>
                  <a:schemeClr val="bg1"/>
                </a:solidFill>
                <a:latin typeface="Comic Sans MS" panose="030F0702030302020204" pitchFamily="66" charset="0"/>
              </a:rPr>
              <a:t> ¿Qué necesitas para que tu negocio pueda funcionar? </a:t>
            </a:r>
          </a:p>
          <a:p>
            <a:pPr marL="0" indent="0">
              <a:buNone/>
            </a:pPr>
            <a:r>
              <a:rPr lang="es-ES" sz="2400" dirty="0">
                <a:solidFill>
                  <a:schemeClr val="bg1"/>
                </a:solidFill>
                <a:latin typeface="Comic Sans MS" panose="030F0702030302020204" pitchFamily="66" charset="0"/>
              </a:rPr>
              <a:t>Son recursos de diferentes tipos (económicos, físicos, humanos, intelectuales, financieros…). </a:t>
            </a:r>
          </a:p>
          <a:p>
            <a:pPr marL="0" indent="0">
              <a:buNone/>
            </a:pPr>
            <a:r>
              <a:rPr lang="es-ES" sz="2400" dirty="0">
                <a:solidFill>
                  <a:schemeClr val="bg1"/>
                </a:solidFill>
                <a:latin typeface="Comic Sans MS" panose="030F0702030302020204" pitchFamily="66" charset="0"/>
              </a:rPr>
              <a:t>En nuestra emprendedora: local, muebles que se puedan trasladar, transporte, instrumentos de peluquería.</a:t>
            </a:r>
          </a:p>
        </p:txBody>
      </p:sp>
      <p:pic>
        <p:nvPicPr>
          <p:cNvPr id="5" name="Imagen 4">
            <a:extLst>
              <a:ext uri="{FF2B5EF4-FFF2-40B4-BE49-F238E27FC236}">
                <a16:creationId xmlns:a16="http://schemas.microsoft.com/office/drawing/2014/main" id="{0A44DDFC-5466-BE65-F4A5-7A1147163F4D}"/>
              </a:ext>
            </a:extLst>
          </p:cNvPr>
          <p:cNvPicPr>
            <a:picLocks noChangeAspect="1"/>
          </p:cNvPicPr>
          <p:nvPr/>
        </p:nvPicPr>
        <p:blipFill>
          <a:blip r:embed="rId4"/>
          <a:stretch>
            <a:fillRect/>
          </a:stretch>
        </p:blipFill>
        <p:spPr>
          <a:xfrm>
            <a:off x="9130801" y="3139514"/>
            <a:ext cx="3162741" cy="2333951"/>
          </a:xfrm>
          <a:prstGeom prst="rect">
            <a:avLst/>
          </a:prstGeom>
        </p:spPr>
      </p:pic>
    </p:spTree>
    <p:extLst>
      <p:ext uri="{BB962C8B-B14F-4D97-AF65-F5344CB8AC3E}">
        <p14:creationId xmlns:p14="http://schemas.microsoft.com/office/powerpoint/2010/main" val="3928546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1 Título">
            <a:extLst>
              <a:ext uri="{FF2B5EF4-FFF2-40B4-BE49-F238E27FC236}">
                <a16:creationId xmlns:a16="http://schemas.microsoft.com/office/drawing/2014/main" id="{216B641F-2FD5-508D-C15C-B7AA134D1445}"/>
              </a:ext>
            </a:extLst>
          </p:cNvPr>
          <p:cNvSpPr>
            <a:spLocks noGrp="1"/>
          </p:cNvSpPr>
          <p:nvPr>
            <p:ph type="title"/>
          </p:nvPr>
        </p:nvSpPr>
        <p:spPr>
          <a:xfrm>
            <a:off x="1981200" y="274639"/>
            <a:ext cx="8229600" cy="561975"/>
          </a:xfrm>
        </p:spPr>
        <p:txBody>
          <a:bodyPr rtlCol="0">
            <a:normAutofit fontScale="90000"/>
          </a:bodyPr>
          <a:lstStyle/>
          <a:p>
            <a:pPr eaLnBrk="1" fontAlgn="auto" hangingPunct="1">
              <a:spcAft>
                <a:spcPts val="0"/>
              </a:spcAft>
              <a:defRPr/>
            </a:pPr>
            <a:r>
              <a:rPr lang="es-ES" altLang="es-ES" sz="3200" dirty="0" err="1">
                <a:latin typeface="Comic Sans MS" panose="030F0702030302020204" pitchFamily="66" charset="0"/>
              </a:rPr>
              <a:t>Model</a:t>
            </a:r>
            <a:r>
              <a:rPr lang="es-ES" altLang="es-ES" sz="3200" dirty="0">
                <a:latin typeface="Comic Sans MS" panose="030F0702030302020204" pitchFamily="66" charset="0"/>
              </a:rPr>
              <a:t> Business CANVAS</a:t>
            </a:r>
          </a:p>
        </p:txBody>
      </p:sp>
      <p:sp>
        <p:nvSpPr>
          <p:cNvPr id="13316" name="2 Marcador de contenido">
            <a:extLst>
              <a:ext uri="{FF2B5EF4-FFF2-40B4-BE49-F238E27FC236}">
                <a16:creationId xmlns:a16="http://schemas.microsoft.com/office/drawing/2014/main" id="{CADF8EF9-AA28-9114-0B39-B60EB31B8B14}"/>
              </a:ext>
            </a:extLst>
          </p:cNvPr>
          <p:cNvSpPr txBox="1">
            <a:spLocks noChangeArrowheads="1"/>
          </p:cNvSpPr>
          <p:nvPr/>
        </p:nvSpPr>
        <p:spPr bwMode="auto">
          <a:xfrm>
            <a:off x="1660020" y="4750096"/>
            <a:ext cx="8328036" cy="149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chemeClr val="accent1"/>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chemeClr val="accent1"/>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eaLnBrk="1" hangingPunct="1">
              <a:buFont typeface="Arial" panose="020B0604020202020204" pitchFamily="34" charset="0"/>
              <a:buNone/>
            </a:pPr>
            <a:r>
              <a:rPr lang="es-ES" altLang="es-ES" sz="2400" dirty="0">
                <a:highlight>
                  <a:srgbClr val="FF0000"/>
                </a:highlight>
                <a:latin typeface="Comic Sans MS" panose="030F0702030302020204" pitchFamily="66" charset="0"/>
                <a:cs typeface="Calibri" panose="020F0502020204030204" pitchFamily="34" charset="0"/>
              </a:rPr>
              <a:t>¿Y qué es un modelo de negocio ?</a:t>
            </a:r>
          </a:p>
          <a:p>
            <a:pPr marL="0" indent="0">
              <a:buNone/>
            </a:pPr>
            <a:r>
              <a:rPr lang="es-ES" altLang="es-ES" sz="2400" dirty="0">
                <a:highlight>
                  <a:srgbClr val="FF0000"/>
                </a:highlight>
                <a:latin typeface="Comic Sans MS" panose="030F0702030302020204" pitchFamily="66" charset="0"/>
                <a:cs typeface="Calibri" panose="020F0502020204030204" pitchFamily="34" charset="0"/>
              </a:rPr>
              <a:t> La descripción de como una organización crea, entrega y consigue valor para ella y sus clientes</a:t>
            </a:r>
          </a:p>
          <a:p>
            <a:pPr eaLnBrk="1" hangingPunct="1"/>
            <a:endParaRPr lang="es-ES" altLang="es-ES" sz="1400" dirty="0">
              <a:highlight>
                <a:srgbClr val="FF0000"/>
              </a:highlight>
            </a:endParaRPr>
          </a:p>
          <a:p>
            <a:pPr eaLnBrk="1" hangingPunct="1"/>
            <a:endParaRPr lang="es-ES" altLang="es-ES" sz="1400" dirty="0">
              <a:highlight>
                <a:srgbClr val="FF0000"/>
              </a:highlight>
            </a:endParaRPr>
          </a:p>
          <a:p>
            <a:pPr eaLnBrk="1" hangingPunct="1"/>
            <a:endParaRPr lang="es-ES" altLang="es-ES" sz="2400" dirty="0">
              <a:highlight>
                <a:srgbClr val="FF0000"/>
              </a:highlight>
            </a:endParaRPr>
          </a:p>
          <a:p>
            <a:pPr eaLnBrk="1" hangingPunct="1"/>
            <a:endParaRPr lang="es-ES" altLang="es-ES" sz="1400" dirty="0">
              <a:highlight>
                <a:srgbClr val="FF0000"/>
              </a:highlight>
            </a:endParaRPr>
          </a:p>
          <a:p>
            <a:pPr eaLnBrk="1" hangingPunct="1"/>
            <a:endParaRPr lang="es-ES" altLang="es-ES" sz="1400" dirty="0">
              <a:highlight>
                <a:srgbClr val="FF0000"/>
              </a:highlight>
            </a:endParaRPr>
          </a:p>
          <a:p>
            <a:pPr eaLnBrk="1" hangingPunct="1"/>
            <a:endParaRPr lang="es-ES" altLang="es-ES" sz="1400" dirty="0">
              <a:highlight>
                <a:srgbClr val="FF0000"/>
              </a:highlight>
            </a:endParaRPr>
          </a:p>
        </p:txBody>
      </p:sp>
      <p:pic>
        <p:nvPicPr>
          <p:cNvPr id="6" name="Imagen 5" descr="Interfaz de usuario gráfica&#10;&#10;Descripción generada automáticamente con confianza baja">
            <a:extLst>
              <a:ext uri="{FF2B5EF4-FFF2-40B4-BE49-F238E27FC236}">
                <a16:creationId xmlns:a16="http://schemas.microsoft.com/office/drawing/2014/main" id="{079486C8-0421-E52D-6B8E-E510BAC9AB3D}"/>
              </a:ext>
            </a:extLst>
          </p:cNvPr>
          <p:cNvPicPr>
            <a:picLocks noChangeAspect="1"/>
          </p:cNvPicPr>
          <p:nvPr/>
        </p:nvPicPr>
        <p:blipFill>
          <a:blip r:embed="rId2"/>
          <a:stretch>
            <a:fillRect/>
          </a:stretch>
        </p:blipFill>
        <p:spPr>
          <a:xfrm>
            <a:off x="4078384" y="3110928"/>
            <a:ext cx="2493868" cy="1582496"/>
          </a:xfrm>
          <a:prstGeom prst="rect">
            <a:avLst/>
          </a:prstGeom>
        </p:spPr>
      </p:pic>
      <p:sp>
        <p:nvSpPr>
          <p:cNvPr id="4" name="Marcador de contenido 3">
            <a:extLst>
              <a:ext uri="{FF2B5EF4-FFF2-40B4-BE49-F238E27FC236}">
                <a16:creationId xmlns:a16="http://schemas.microsoft.com/office/drawing/2014/main" id="{6A341481-4345-3D9E-DEF0-573ABF0AE490}"/>
              </a:ext>
            </a:extLst>
          </p:cNvPr>
          <p:cNvSpPr>
            <a:spLocks noGrp="1"/>
          </p:cNvSpPr>
          <p:nvPr>
            <p:ph idx="1"/>
          </p:nvPr>
        </p:nvSpPr>
        <p:spPr>
          <a:xfrm>
            <a:off x="1261533" y="949958"/>
            <a:ext cx="8949267" cy="4195762"/>
          </a:xfrm>
        </p:spPr>
        <p:txBody>
          <a:bodyPr/>
          <a:lstStyle/>
          <a:p>
            <a:r>
              <a:rPr lang="es-ES" sz="2400" dirty="0">
                <a:latin typeface="Comic Sans MS" panose="030F0702030302020204" pitchFamily="66" charset="0"/>
              </a:rPr>
              <a:t>Pues debe centrarse, saber donde está, que necesita, con que cuenta, a quien quiere vender y que quiere vender.</a:t>
            </a:r>
          </a:p>
          <a:p>
            <a:endParaRPr lang="es-ES" sz="2400" dirty="0">
              <a:latin typeface="Comic Sans MS" panose="030F0702030302020204" pitchFamily="66" charset="0"/>
            </a:endParaRPr>
          </a:p>
          <a:p>
            <a:r>
              <a:rPr lang="es-ES" sz="2400" dirty="0">
                <a:latin typeface="Comic Sans MS" panose="030F0702030302020204" pitchFamily="66" charset="0"/>
              </a:rPr>
              <a:t>Y la herramienta que mas le puede ayudar es hacer un Modelo de Negocio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Rectangle 21">
            <a:extLst>
              <a:ext uri="{FF2B5EF4-FFF2-40B4-BE49-F238E27FC236}">
                <a16:creationId xmlns:a16="http://schemas.microsoft.com/office/drawing/2014/main" id="{7EDB5ED3-2038-4003-9C79-392EC7DBB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4">
            <a:extLst>
              <a:ext uri="{FF2B5EF4-FFF2-40B4-BE49-F238E27FC236}">
                <a16:creationId xmlns:a16="http://schemas.microsoft.com/office/drawing/2014/main" id="{60066950-B73B-4359-B169-435F774D9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ACE10040-D142-03C1-91D4-F4A3CA7AD00F}"/>
              </a:ext>
            </a:extLst>
          </p:cNvPr>
          <p:cNvPicPr>
            <a:picLocks noChangeAspect="1"/>
          </p:cNvPicPr>
          <p:nvPr/>
        </p:nvPicPr>
        <p:blipFill>
          <a:blip r:embed="rId7"/>
          <a:stretch>
            <a:fillRect/>
          </a:stretch>
        </p:blipFill>
        <p:spPr>
          <a:xfrm>
            <a:off x="8742350" y="21647"/>
            <a:ext cx="2225233" cy="1140051"/>
          </a:xfrm>
          <a:prstGeom prst="rect">
            <a:avLst/>
          </a:prstGeom>
        </p:spPr>
      </p:pic>
      <p:sp>
        <p:nvSpPr>
          <p:cNvPr id="15" name="Flecha: hacia la izquierda 14">
            <a:extLst>
              <a:ext uri="{FF2B5EF4-FFF2-40B4-BE49-F238E27FC236}">
                <a16:creationId xmlns:a16="http://schemas.microsoft.com/office/drawing/2014/main" id="{55F97676-E317-891F-14D8-696875F26A8F}"/>
              </a:ext>
            </a:extLst>
          </p:cNvPr>
          <p:cNvSpPr/>
          <p:nvPr/>
        </p:nvSpPr>
        <p:spPr>
          <a:xfrm>
            <a:off x="7112304" y="1676400"/>
            <a:ext cx="887108" cy="6162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2 Marcador de contenido">
            <a:extLst>
              <a:ext uri="{FF2B5EF4-FFF2-40B4-BE49-F238E27FC236}">
                <a16:creationId xmlns:a16="http://schemas.microsoft.com/office/drawing/2014/main" id="{FE79B7CD-36A6-9792-D61F-AFAA8C6DEDEF}"/>
              </a:ext>
            </a:extLst>
          </p:cNvPr>
          <p:cNvSpPr txBox="1">
            <a:spLocks/>
          </p:cNvSpPr>
          <p:nvPr/>
        </p:nvSpPr>
        <p:spPr bwMode="auto">
          <a:xfrm>
            <a:off x="646745" y="169274"/>
            <a:ext cx="6601412" cy="621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Recursos necesarios para que funcione el negocio</a:t>
            </a:r>
            <a:endPar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Qué se necesita para generar nuestra propuesta de valor ? </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Se necesita dinero ?  Se necesita distribución ?</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Hace falta fabricar algo ?</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Necesitamos patentes para protegernos ?</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Algún conocimiento especial de alguien especial ?</a:t>
            </a:r>
            <a:endParaRPr kumimoji="0" lang="es-ES" altLang="es-ES" sz="20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a:t>
            </a: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Qué recursos requieren los canales de distribución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Qué recursos necesitan las relaciones con los clientes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Tipos de recursos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Físicos ( edificios, maquinarias, …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Intelectuales  (patentes, conocimiento, marca, software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Humanos</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rPr>
              <a:t>	Financieros ( cash, crédito, acciones, …   )</a:t>
            </a:r>
            <a:endParaRPr kumimoji="0" lang="es-ES" altLang="es-ES" sz="20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s-ES" altLang="es-ES" sz="20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4" name="Imagen 3">
            <a:extLst>
              <a:ext uri="{FF2B5EF4-FFF2-40B4-BE49-F238E27FC236}">
                <a16:creationId xmlns:a16="http://schemas.microsoft.com/office/drawing/2014/main" id="{70B981C0-7D08-CFE3-3982-D88697E3C2E1}"/>
              </a:ext>
            </a:extLst>
          </p:cNvPr>
          <p:cNvPicPr>
            <a:picLocks noChangeAspect="1"/>
          </p:cNvPicPr>
          <p:nvPr/>
        </p:nvPicPr>
        <p:blipFill>
          <a:blip r:embed="rId8"/>
          <a:stretch>
            <a:fillRect/>
          </a:stretch>
        </p:blipFill>
        <p:spPr>
          <a:xfrm>
            <a:off x="8304225" y="1312589"/>
            <a:ext cx="3241029" cy="3422092"/>
          </a:xfrm>
          <a:prstGeom prst="rect">
            <a:avLst/>
          </a:prstGeom>
        </p:spPr>
      </p:pic>
      <p:sp>
        <p:nvSpPr>
          <p:cNvPr id="6" name="Flecha: arriba y abajo 5">
            <a:extLst>
              <a:ext uri="{FF2B5EF4-FFF2-40B4-BE49-F238E27FC236}">
                <a16:creationId xmlns:a16="http://schemas.microsoft.com/office/drawing/2014/main" id="{C60BDE54-A369-7193-2625-2AEFA2504EE5}"/>
              </a:ext>
            </a:extLst>
          </p:cNvPr>
          <p:cNvSpPr/>
          <p:nvPr/>
        </p:nvSpPr>
        <p:spPr>
          <a:xfrm>
            <a:off x="9342783" y="591672"/>
            <a:ext cx="139147" cy="9338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15F3BFB-7BF7-DDFB-3AA2-3739D922ED9E}"/>
              </a:ext>
            </a:extLst>
          </p:cNvPr>
          <p:cNvPicPr>
            <a:picLocks noChangeAspect="1"/>
          </p:cNvPicPr>
          <p:nvPr/>
        </p:nvPicPr>
        <p:blipFill>
          <a:blip r:embed="rId9"/>
          <a:stretch>
            <a:fillRect/>
          </a:stretch>
        </p:blipFill>
        <p:spPr>
          <a:xfrm>
            <a:off x="8742350" y="5000121"/>
            <a:ext cx="2686062" cy="1497875"/>
          </a:xfrm>
          <a:prstGeom prst="rect">
            <a:avLst/>
          </a:prstGeom>
        </p:spPr>
      </p:pic>
    </p:spTree>
    <p:extLst>
      <p:ext uri="{BB962C8B-B14F-4D97-AF65-F5344CB8AC3E}">
        <p14:creationId xmlns:p14="http://schemas.microsoft.com/office/powerpoint/2010/main" val="418403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1 Título">
            <a:extLst>
              <a:ext uri="{FF2B5EF4-FFF2-40B4-BE49-F238E27FC236}">
                <a16:creationId xmlns:a16="http://schemas.microsoft.com/office/drawing/2014/main" id="{B4006600-A4E8-30A9-5061-D0DFA00AD708}"/>
              </a:ext>
            </a:extLst>
          </p:cNvPr>
          <p:cNvSpPr>
            <a:spLocks noGrp="1"/>
          </p:cNvSpPr>
          <p:nvPr>
            <p:ph type="title"/>
          </p:nvPr>
        </p:nvSpPr>
        <p:spPr>
          <a:xfrm>
            <a:off x="648930" y="396013"/>
            <a:ext cx="11041500" cy="1366054"/>
          </a:xfrm>
        </p:spPr>
        <p:txBody>
          <a:bodyPr rtlCol="0">
            <a:normAutofit/>
          </a:bodyPr>
          <a:lstStyle/>
          <a:p>
            <a:pPr eaLnBrk="1" fontAlgn="auto" hangingPunct="1">
              <a:lnSpc>
                <a:spcPct val="90000"/>
              </a:lnSpc>
              <a:spcAft>
                <a:spcPts val="0"/>
              </a:spcAft>
              <a:defRPr/>
            </a:pPr>
            <a:r>
              <a:rPr lang="es-ES" sz="3100" dirty="0">
                <a:ln w="11430"/>
                <a:effectLst>
                  <a:outerShdw blurRad="50800" dist="39000" dir="5460000" algn="tl">
                    <a:srgbClr val="000000">
                      <a:alpha val="38000"/>
                    </a:srgbClr>
                  </a:outerShdw>
                </a:effectLst>
                <a:latin typeface="Comic Sans MS" panose="030F0702030302020204" pitchFamily="66" charset="0"/>
              </a:rPr>
              <a:t>ALIANZAS Y ASOCIACIONES CLAVES</a:t>
            </a:r>
            <a:endParaRPr lang="es-ES" altLang="es-ES" sz="28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6" name="Marcador de contenido 2">
            <a:extLst>
              <a:ext uri="{FF2B5EF4-FFF2-40B4-BE49-F238E27FC236}">
                <a16:creationId xmlns:a16="http://schemas.microsoft.com/office/drawing/2014/main" id="{CB9251AC-A404-6ACF-8725-35D5A92C44E2}"/>
              </a:ext>
            </a:extLst>
          </p:cNvPr>
          <p:cNvSpPr txBox="1">
            <a:spLocks/>
          </p:cNvSpPr>
          <p:nvPr/>
        </p:nvSpPr>
        <p:spPr bwMode="auto">
          <a:xfrm>
            <a:off x="242062" y="2534856"/>
            <a:ext cx="7744470" cy="5052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s-ES" sz="2400" b="1" i="1" dirty="0">
                <a:solidFill>
                  <a:schemeClr val="bg1"/>
                </a:solidFill>
                <a:latin typeface="Comic Sans MS" panose="030F0702030302020204" pitchFamily="66" charset="0"/>
              </a:rPr>
              <a:t>Alianzas y Asociaciones claves: </a:t>
            </a:r>
            <a:r>
              <a:rPr lang="es-ES" sz="2400" dirty="0">
                <a:solidFill>
                  <a:schemeClr val="bg1"/>
                </a:solidFill>
                <a:latin typeface="Comic Sans MS" panose="030F0702030302020204" pitchFamily="66" charset="0"/>
              </a:rPr>
              <a:t>son las organizaciones, personas y entidades en general que necesitas para que tu negocio pueda marchar.</a:t>
            </a:r>
          </a:p>
          <a:p>
            <a:pPr marL="0" indent="0">
              <a:buNone/>
            </a:pPr>
            <a:r>
              <a:rPr lang="es-ES" sz="2400" dirty="0">
                <a:solidFill>
                  <a:schemeClr val="bg1"/>
                </a:solidFill>
                <a:latin typeface="Comic Sans MS" panose="030F0702030302020204" pitchFamily="66" charset="0"/>
              </a:rPr>
              <a:t>¿Qué personas o empresas van a apoyar esta propuesta de negocio? </a:t>
            </a:r>
          </a:p>
          <a:p>
            <a:pPr marL="0" indent="0">
              <a:buNone/>
            </a:pPr>
            <a:r>
              <a:rPr lang="es-ES" sz="2400" dirty="0">
                <a:solidFill>
                  <a:schemeClr val="bg1"/>
                </a:solidFill>
                <a:latin typeface="Comic Sans MS" panose="030F0702030302020204" pitchFamily="66" charset="0"/>
              </a:rPr>
              <a:t>¿Quiénes serán los proveedores con los que trabajaremos y nos suministrarán para hacer posible mi modelo de negocio?  </a:t>
            </a:r>
          </a:p>
          <a:p>
            <a:pPr marL="0" indent="0">
              <a:buNone/>
            </a:pPr>
            <a:r>
              <a:rPr lang="es-ES" sz="2400" dirty="0">
                <a:solidFill>
                  <a:schemeClr val="bg1"/>
                </a:solidFill>
                <a:latin typeface="Comic Sans MS" panose="030F0702030302020204" pitchFamily="66" charset="0"/>
              </a:rPr>
              <a:t>Y los aliados de nuestra empresaria serán: Asociaciones de peluqueras profesionales, conductor, proveedores de tratamientos, etc..</a:t>
            </a:r>
          </a:p>
        </p:txBody>
      </p:sp>
      <p:pic>
        <p:nvPicPr>
          <p:cNvPr id="2" name="Imagen 1">
            <a:extLst>
              <a:ext uri="{FF2B5EF4-FFF2-40B4-BE49-F238E27FC236}">
                <a16:creationId xmlns:a16="http://schemas.microsoft.com/office/drawing/2014/main" id="{FB391D2D-FC31-F81F-3248-CDEE590DE6E9}"/>
              </a:ext>
            </a:extLst>
          </p:cNvPr>
          <p:cNvPicPr>
            <a:picLocks noChangeAspect="1"/>
          </p:cNvPicPr>
          <p:nvPr/>
        </p:nvPicPr>
        <p:blipFill>
          <a:blip r:embed="rId4"/>
          <a:stretch>
            <a:fillRect/>
          </a:stretch>
        </p:blipFill>
        <p:spPr>
          <a:xfrm>
            <a:off x="8342889" y="3128121"/>
            <a:ext cx="3848808" cy="2971737"/>
          </a:xfrm>
          <a:prstGeom prst="rect">
            <a:avLst/>
          </a:prstGeom>
        </p:spPr>
      </p:pic>
    </p:spTree>
    <p:extLst>
      <p:ext uri="{BB962C8B-B14F-4D97-AF65-F5344CB8AC3E}">
        <p14:creationId xmlns:p14="http://schemas.microsoft.com/office/powerpoint/2010/main" val="3275709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Rectangle 21">
            <a:extLst>
              <a:ext uri="{FF2B5EF4-FFF2-40B4-BE49-F238E27FC236}">
                <a16:creationId xmlns:a16="http://schemas.microsoft.com/office/drawing/2014/main" id="{7EDB5ED3-2038-4003-9C79-392EC7DBB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4">
            <a:extLst>
              <a:ext uri="{FF2B5EF4-FFF2-40B4-BE49-F238E27FC236}">
                <a16:creationId xmlns:a16="http://schemas.microsoft.com/office/drawing/2014/main" id="{60066950-B73B-4359-B169-435F774D9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ACE10040-D142-03C1-91D4-F4A3CA7AD00F}"/>
              </a:ext>
            </a:extLst>
          </p:cNvPr>
          <p:cNvPicPr>
            <a:picLocks noChangeAspect="1"/>
          </p:cNvPicPr>
          <p:nvPr/>
        </p:nvPicPr>
        <p:blipFill>
          <a:blip r:embed="rId7"/>
          <a:stretch>
            <a:fillRect/>
          </a:stretch>
        </p:blipFill>
        <p:spPr>
          <a:xfrm>
            <a:off x="8742350" y="21647"/>
            <a:ext cx="2225233" cy="1140051"/>
          </a:xfrm>
          <a:prstGeom prst="rect">
            <a:avLst/>
          </a:prstGeom>
        </p:spPr>
      </p:pic>
      <p:sp>
        <p:nvSpPr>
          <p:cNvPr id="15" name="Flecha: hacia la izquierda 14">
            <a:extLst>
              <a:ext uri="{FF2B5EF4-FFF2-40B4-BE49-F238E27FC236}">
                <a16:creationId xmlns:a16="http://schemas.microsoft.com/office/drawing/2014/main" id="{55F97676-E317-891F-14D8-696875F26A8F}"/>
              </a:ext>
            </a:extLst>
          </p:cNvPr>
          <p:cNvSpPr/>
          <p:nvPr/>
        </p:nvSpPr>
        <p:spPr>
          <a:xfrm>
            <a:off x="7121298" y="2433494"/>
            <a:ext cx="1496708" cy="6162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F3514BFA-6C69-60BF-D7FE-4C3FFDCA660D}"/>
              </a:ext>
            </a:extLst>
          </p:cNvPr>
          <p:cNvSpPr txBox="1"/>
          <p:nvPr/>
        </p:nvSpPr>
        <p:spPr>
          <a:xfrm>
            <a:off x="677820" y="700831"/>
            <a:ext cx="6659216" cy="4770537"/>
          </a:xfrm>
          <a:prstGeom prst="rect">
            <a:avLst/>
          </a:prstGeom>
          <a:noFill/>
        </p:spPr>
        <p:txBody>
          <a:bodyPr wrap="square">
            <a:spAutoFit/>
          </a:bodyPr>
          <a:lstStyle/>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Quienes son nuestros socios o aliados clave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Quien nos ayuda a vender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Quienes son los vendedores clave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Quienes son nuestros principales proveedores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Qué recursos clave estamos adquiriendo de nuestros proveedores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Porqué tener aliados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Para optimizar y lograr economías de escala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Para reducir riesgos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Para complementar sus competencia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Para poder realizar ciertas actividades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a:t>
            </a:r>
            <a:r>
              <a:rPr kumimoji="0" lang="es-ES" altLang="es-ES" sz="2000" b="0" i="0" u="none" strike="noStrike" kern="1200" cap="none" spc="0" normalizeH="0" baseline="0" noProof="0" dirty="0" err="1">
                <a:ln>
                  <a:noFill/>
                </a:ln>
                <a:solidFill>
                  <a:prstClr val="black"/>
                </a:solidFill>
                <a:effectLst/>
                <a:uLnTx/>
                <a:uFillTx/>
                <a:latin typeface="Comic Sans MS" panose="030F0702030302020204" pitchFamily="66" charset="0"/>
              </a:rPr>
              <a:t>etc</a:t>
            </a:r>
            <a:r>
              <a:rPr kumimoji="0" lang="es-ES" altLang="es-ES" sz="2000" b="0" i="0" u="none" strike="noStrike" kern="1200" cap="none" spc="0" normalizeH="0" baseline="0" noProof="0" dirty="0">
                <a:ln>
                  <a:noFill/>
                </a:ln>
                <a:solidFill>
                  <a:prstClr val="black"/>
                </a:solidFill>
                <a:effectLst/>
                <a:uLnTx/>
                <a:uFillTx/>
                <a:latin typeface="Comic Sans MS" panose="030F0702030302020204" pitchFamily="66" charset="0"/>
              </a:rPr>
              <a:t>…. </a:t>
            </a:r>
            <a:endParaRPr lang="es-ES" dirty="0">
              <a:latin typeface="Comic Sans MS" panose="030F0702030302020204" pitchFamily="66" charset="0"/>
            </a:endParaRPr>
          </a:p>
        </p:txBody>
      </p:sp>
      <p:pic>
        <p:nvPicPr>
          <p:cNvPr id="17" name="Imagen 16">
            <a:extLst>
              <a:ext uri="{FF2B5EF4-FFF2-40B4-BE49-F238E27FC236}">
                <a16:creationId xmlns:a16="http://schemas.microsoft.com/office/drawing/2014/main" id="{A0294EF1-7C85-CA15-292F-5730990C64F3}"/>
              </a:ext>
            </a:extLst>
          </p:cNvPr>
          <p:cNvPicPr>
            <a:picLocks noChangeAspect="1"/>
          </p:cNvPicPr>
          <p:nvPr/>
        </p:nvPicPr>
        <p:blipFill>
          <a:blip r:embed="rId8"/>
          <a:stretch>
            <a:fillRect/>
          </a:stretch>
        </p:blipFill>
        <p:spPr>
          <a:xfrm>
            <a:off x="8618006" y="1261671"/>
            <a:ext cx="2540870" cy="5483687"/>
          </a:xfrm>
          <a:prstGeom prst="rect">
            <a:avLst/>
          </a:prstGeom>
        </p:spPr>
      </p:pic>
      <p:pic>
        <p:nvPicPr>
          <p:cNvPr id="19" name="Imagen 18">
            <a:extLst>
              <a:ext uri="{FF2B5EF4-FFF2-40B4-BE49-F238E27FC236}">
                <a16:creationId xmlns:a16="http://schemas.microsoft.com/office/drawing/2014/main" id="{43FD2909-9A97-D70C-3D5C-546600E74DCB}"/>
              </a:ext>
            </a:extLst>
          </p:cNvPr>
          <p:cNvPicPr>
            <a:picLocks noChangeAspect="1"/>
          </p:cNvPicPr>
          <p:nvPr/>
        </p:nvPicPr>
        <p:blipFill>
          <a:blip r:embed="rId9"/>
          <a:stretch>
            <a:fillRect/>
          </a:stretch>
        </p:blipFill>
        <p:spPr>
          <a:xfrm>
            <a:off x="9303231" y="3105792"/>
            <a:ext cx="1664352" cy="1390008"/>
          </a:xfrm>
          <a:prstGeom prst="rect">
            <a:avLst/>
          </a:prstGeom>
        </p:spPr>
      </p:pic>
      <p:sp>
        <p:nvSpPr>
          <p:cNvPr id="21" name="Flecha: arriba y abajo 20">
            <a:extLst>
              <a:ext uri="{FF2B5EF4-FFF2-40B4-BE49-F238E27FC236}">
                <a16:creationId xmlns:a16="http://schemas.microsoft.com/office/drawing/2014/main" id="{D5E52463-FB22-ABCB-9099-22893F7BDD32}"/>
              </a:ext>
            </a:extLst>
          </p:cNvPr>
          <p:cNvSpPr/>
          <p:nvPr/>
        </p:nvSpPr>
        <p:spPr>
          <a:xfrm>
            <a:off x="8957221" y="499378"/>
            <a:ext cx="171870" cy="13246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48199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0A0BCF05-F090-7DFB-05F4-814033A33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51" y="161138"/>
            <a:ext cx="10595791" cy="64634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15">
            <a:extLst>
              <a:ext uri="{FF2B5EF4-FFF2-40B4-BE49-F238E27FC236}">
                <a16:creationId xmlns:a16="http://schemas.microsoft.com/office/drawing/2014/main" id="{46318BE5-AFD0-F084-43F4-6749C83427E9}"/>
              </a:ext>
            </a:extLst>
          </p:cNvPr>
          <p:cNvSpPr txBox="1">
            <a:spLocks noChangeArrowheads="1"/>
          </p:cNvSpPr>
          <p:nvPr/>
        </p:nvSpPr>
        <p:spPr bwMode="auto">
          <a:xfrm>
            <a:off x="7558088" y="457200"/>
            <a:ext cx="75088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Fecha:</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8" name="Text Box 11">
            <a:extLst>
              <a:ext uri="{FF2B5EF4-FFF2-40B4-BE49-F238E27FC236}">
                <a16:creationId xmlns:a16="http://schemas.microsoft.com/office/drawing/2014/main" id="{59C7ACFC-128D-CA68-4BE6-CD028DACF486}"/>
              </a:ext>
            </a:extLst>
          </p:cNvPr>
          <p:cNvSpPr txBox="1">
            <a:spLocks noChangeArrowheads="1"/>
          </p:cNvSpPr>
          <p:nvPr/>
        </p:nvSpPr>
        <p:spPr bwMode="auto">
          <a:xfrm>
            <a:off x="8829675" y="457200"/>
            <a:ext cx="8826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Nº de Iteración:</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9" name="2 Cuadro de texto">
            <a:extLst>
              <a:ext uri="{FF2B5EF4-FFF2-40B4-BE49-F238E27FC236}">
                <a16:creationId xmlns:a16="http://schemas.microsoft.com/office/drawing/2014/main" id="{EDDA7153-426F-C575-24FB-31D9AE8CFF11}"/>
              </a:ext>
            </a:extLst>
          </p:cNvPr>
          <p:cNvSpPr txBox="1">
            <a:spLocks noChangeArrowheads="1"/>
          </p:cNvSpPr>
          <p:nvPr/>
        </p:nvSpPr>
        <p:spPr bwMode="auto">
          <a:xfrm>
            <a:off x="-44450" y="6969125"/>
            <a:ext cx="3673475" cy="215900"/>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Este material forma parte del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Mentoring para emprendedores</a:t>
            </a: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 |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¿Cómo completar este canvas?</a:t>
            </a: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20" name="28 Esquina doblada">
            <a:extLst>
              <a:ext uri="{FF2B5EF4-FFF2-40B4-BE49-F238E27FC236}">
                <a16:creationId xmlns:a16="http://schemas.microsoft.com/office/drawing/2014/main" id="{95EA3C5F-3ED9-2911-9E75-108EFE5A2E24}"/>
              </a:ext>
            </a:extLst>
          </p:cNvPr>
          <p:cNvSpPr>
            <a:spLocks/>
          </p:cNvSpPr>
          <p:nvPr/>
        </p:nvSpPr>
        <p:spPr bwMode="auto">
          <a:xfrm>
            <a:off x="4907665" y="772610"/>
            <a:ext cx="1668364" cy="265639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Salón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y belleza</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Servicios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a domicilio con las comodidades de nuestro local</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3" name="Rectangle 16">
            <a:extLst>
              <a:ext uri="{FF2B5EF4-FFF2-40B4-BE49-F238E27FC236}">
                <a16:creationId xmlns:a16="http://schemas.microsoft.com/office/drawing/2014/main" id="{168B1BA2-398B-1417-A535-4CD24ECA878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4" name="Rectangle 27">
            <a:extLst>
              <a:ext uri="{FF2B5EF4-FFF2-40B4-BE49-F238E27FC236}">
                <a16:creationId xmlns:a16="http://schemas.microsoft.com/office/drawing/2014/main" id="{7467C157-C302-9B3C-66EE-FFBDDEC79FFD}"/>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5" name="28 Esquina doblada">
            <a:extLst>
              <a:ext uri="{FF2B5EF4-FFF2-40B4-BE49-F238E27FC236}">
                <a16:creationId xmlns:a16="http://schemas.microsoft.com/office/drawing/2014/main" id="{FF022BBE-FCC8-C2A9-9DF7-C711D3D62199}"/>
              </a:ext>
            </a:extLst>
          </p:cNvPr>
          <p:cNvSpPr>
            <a:spLocks/>
          </p:cNvSpPr>
          <p:nvPr/>
        </p:nvSpPr>
        <p:spPr bwMode="auto">
          <a:xfrm>
            <a:off x="8829675" y="872460"/>
            <a:ext cx="2210067" cy="325970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de 15 a 40 años.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Les gusta ir a la moda, aunque a un precio ajustado.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Hombres de 20 a 35 años, con gustos atrevidos.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mayores que se desplazan con alguna dificultad</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 name="28 Esquina doblada">
            <a:extLst>
              <a:ext uri="{FF2B5EF4-FFF2-40B4-BE49-F238E27FC236}">
                <a16:creationId xmlns:a16="http://schemas.microsoft.com/office/drawing/2014/main" id="{B75D620E-3E28-B511-1EC8-FF6E8D986AD7}"/>
              </a:ext>
            </a:extLst>
          </p:cNvPr>
          <p:cNvSpPr>
            <a:spLocks/>
          </p:cNvSpPr>
          <p:nvPr/>
        </p:nvSpPr>
        <p:spPr bwMode="auto">
          <a:xfrm>
            <a:off x="7025833" y="2939970"/>
            <a:ext cx="1782052" cy="1728989"/>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Local bien situado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Teléfono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Visitas a domicilio WEB</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 name="28 Esquina doblada">
            <a:extLst>
              <a:ext uri="{FF2B5EF4-FFF2-40B4-BE49-F238E27FC236}">
                <a16:creationId xmlns:a16="http://schemas.microsoft.com/office/drawing/2014/main" id="{4E184DE3-B2F0-1E58-506A-38A1D84B645F}"/>
              </a:ext>
            </a:extLst>
          </p:cNvPr>
          <p:cNvSpPr>
            <a:spLocks/>
          </p:cNvSpPr>
          <p:nvPr/>
        </p:nvSpPr>
        <p:spPr bwMode="auto">
          <a:xfrm>
            <a:off x="6827705" y="717107"/>
            <a:ext cx="2001970" cy="1806173"/>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Asistencia en RRSS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err="1">
                <a:solidFill>
                  <a:srgbClr val="44546A"/>
                </a:solidFill>
                <a:latin typeface="Comic Sans MS" panose="030F0702030302020204" pitchFamily="66" charset="0"/>
                <a:cs typeface="Times New Roman" panose="02020603050405020304" pitchFamily="18" charset="0"/>
              </a:rPr>
              <a:t>Tips</a:t>
            </a:r>
            <a:r>
              <a:rPr lang="es-ES" altLang="es-ES" sz="1600" b="1" dirty="0">
                <a:solidFill>
                  <a:srgbClr val="44546A"/>
                </a:solidFill>
                <a:latin typeface="Comic Sans MS" panose="030F0702030302020204" pitchFamily="66" charset="0"/>
                <a:cs typeface="Times New Roman" panose="02020603050405020304" pitchFamily="18" charset="0"/>
              </a:rPr>
              <a:t> de belleza</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Abierta a </a:t>
            </a:r>
            <a:r>
              <a:rPr lang="es-ES" altLang="es-ES" sz="1600" b="1" dirty="0" err="1">
                <a:solidFill>
                  <a:srgbClr val="44546A"/>
                </a:solidFill>
                <a:latin typeface="Comic Sans MS" panose="030F0702030302020204" pitchFamily="66" charset="0"/>
                <a:cs typeface="Times New Roman" panose="02020603050405020304" pitchFamily="18" charset="0"/>
              </a:rPr>
              <a:t>consultas,consejos</a:t>
            </a:r>
            <a:r>
              <a:rPr lang="es-ES" altLang="es-ES" sz="1600" b="1" dirty="0">
                <a:solidFill>
                  <a:srgbClr val="44546A"/>
                </a:solidFill>
                <a:latin typeface="Comic Sans MS" panose="030F0702030302020204" pitchFamily="66" charset="0"/>
                <a:cs typeface="Times New Roman" panose="02020603050405020304" pitchFamily="18" charset="0"/>
              </a:rPr>
              <a:t>, antes, durante y después del servicio</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28 Esquina doblada">
            <a:extLst>
              <a:ext uri="{FF2B5EF4-FFF2-40B4-BE49-F238E27FC236}">
                <a16:creationId xmlns:a16="http://schemas.microsoft.com/office/drawing/2014/main" id="{9F2CA25B-3485-3348-B340-14FAA499C5E2}"/>
              </a:ext>
            </a:extLst>
          </p:cNvPr>
          <p:cNvSpPr>
            <a:spLocks/>
          </p:cNvSpPr>
          <p:nvPr/>
        </p:nvSpPr>
        <p:spPr bwMode="auto">
          <a:xfrm>
            <a:off x="6096000" y="5093306"/>
            <a:ext cx="4332790" cy="1409334"/>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Secado y planchado de cabello, tratamientos, corte de cabello, venta de tratamientos, manicura.</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Numero de servicios x €€€=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9FD8EB03-67D6-9021-80A6-14D92D0C5025}"/>
              </a:ext>
            </a:extLst>
          </p:cNvPr>
          <p:cNvPicPr>
            <a:picLocks noChangeAspect="1"/>
          </p:cNvPicPr>
          <p:nvPr/>
        </p:nvPicPr>
        <p:blipFill>
          <a:blip r:embed="rId5"/>
          <a:stretch>
            <a:fillRect/>
          </a:stretch>
        </p:blipFill>
        <p:spPr>
          <a:xfrm>
            <a:off x="9803757" y="5994393"/>
            <a:ext cx="520861" cy="379469"/>
          </a:xfrm>
          <a:prstGeom prst="rect">
            <a:avLst/>
          </a:prstGeom>
        </p:spPr>
      </p:pic>
      <p:sp>
        <p:nvSpPr>
          <p:cNvPr id="5" name="28 Esquina doblada">
            <a:extLst>
              <a:ext uri="{FF2B5EF4-FFF2-40B4-BE49-F238E27FC236}">
                <a16:creationId xmlns:a16="http://schemas.microsoft.com/office/drawing/2014/main" id="{57EA42E3-48DA-CE84-8112-FE3B614C8F78}"/>
              </a:ext>
            </a:extLst>
          </p:cNvPr>
          <p:cNvSpPr>
            <a:spLocks/>
          </p:cNvSpPr>
          <p:nvPr/>
        </p:nvSpPr>
        <p:spPr bwMode="auto">
          <a:xfrm>
            <a:off x="2654019" y="585342"/>
            <a:ext cx="2253646" cy="2095243"/>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Secado, planchado y corte de cabello profesional. Crear estilos originales. Estrategia de contenido, consejos, </a:t>
            </a:r>
            <a:r>
              <a:rPr lang="es-ES" altLang="es-ES" sz="1600" b="1" dirty="0" err="1">
                <a:solidFill>
                  <a:srgbClr val="44546A"/>
                </a:solidFill>
                <a:latin typeface="Comic Sans MS" panose="030F0702030302020204" pitchFamily="66" charset="0"/>
                <a:cs typeface="Times New Roman" panose="02020603050405020304" pitchFamily="18" charset="0"/>
              </a:rPr>
              <a:t>tips</a:t>
            </a:r>
            <a:r>
              <a:rPr lang="es-ES" altLang="es-ES" sz="1600" b="1" dirty="0">
                <a:solidFill>
                  <a:srgbClr val="44546A"/>
                </a:solidFill>
                <a:latin typeface="Comic Sans MS" panose="030F0702030302020204" pitchFamily="66" charset="0"/>
                <a:cs typeface="Times New Roman" panose="02020603050405020304" pitchFamily="18" charset="0"/>
              </a:rPr>
              <a:t>… para compartir con los clientes</a:t>
            </a:r>
          </a:p>
        </p:txBody>
      </p:sp>
      <p:sp>
        <p:nvSpPr>
          <p:cNvPr id="7" name="28 Esquina doblada">
            <a:extLst>
              <a:ext uri="{FF2B5EF4-FFF2-40B4-BE49-F238E27FC236}">
                <a16:creationId xmlns:a16="http://schemas.microsoft.com/office/drawing/2014/main" id="{620C9640-BDE5-CD76-2058-294052414309}"/>
              </a:ext>
            </a:extLst>
          </p:cNvPr>
          <p:cNvSpPr>
            <a:spLocks/>
          </p:cNvSpPr>
          <p:nvPr/>
        </p:nvSpPr>
        <p:spPr bwMode="auto">
          <a:xfrm>
            <a:off x="3036954" y="2888018"/>
            <a:ext cx="1668365" cy="172899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sz="1600" b="1" dirty="0">
                <a:solidFill>
                  <a:srgbClr val="44546A"/>
                </a:solidFill>
                <a:latin typeface="Comic Sans MS" panose="030F0702030302020204" pitchFamily="66" charset="0"/>
                <a:cs typeface="Times New Roman" panose="02020603050405020304" pitchFamily="18" charset="0"/>
              </a:rPr>
              <a:t>local, muebles que se puedan trasladar, transporte, instrumentos de peluquería</a:t>
            </a:r>
            <a:endParaRPr lang="es-ES" altLang="es-ES" sz="1600" b="1" dirty="0">
              <a:solidFill>
                <a:srgbClr val="44546A"/>
              </a:solidFill>
              <a:latin typeface="Comic Sans MS" panose="030F0702030302020204" pitchFamily="66" charset="0"/>
              <a:cs typeface="Times New Roman" panose="02020603050405020304" pitchFamily="18" charset="0"/>
            </a:endParaRPr>
          </a:p>
        </p:txBody>
      </p:sp>
      <p:sp>
        <p:nvSpPr>
          <p:cNvPr id="8" name="28 Esquina doblada">
            <a:extLst>
              <a:ext uri="{FF2B5EF4-FFF2-40B4-BE49-F238E27FC236}">
                <a16:creationId xmlns:a16="http://schemas.microsoft.com/office/drawing/2014/main" id="{7B2AF9BA-DF37-8DFF-60DB-398D70447AD9}"/>
              </a:ext>
            </a:extLst>
          </p:cNvPr>
          <p:cNvSpPr>
            <a:spLocks/>
          </p:cNvSpPr>
          <p:nvPr/>
        </p:nvSpPr>
        <p:spPr bwMode="auto">
          <a:xfrm>
            <a:off x="558406" y="1053183"/>
            <a:ext cx="1893267" cy="2095243"/>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a:solidFill>
                  <a:srgbClr val="44546A"/>
                </a:solidFill>
                <a:latin typeface="Comic Sans MS" panose="030F0702030302020204" pitchFamily="66" charset="0"/>
                <a:cs typeface="Times New Roman" panose="02020603050405020304" pitchFamily="18" charset="0"/>
              </a:rPr>
              <a:t>Asociaciones de peluqueras profesionales, conductor, proveedores de tratamientos, etc..</a:t>
            </a:r>
            <a:endParaRPr lang="es-ES" altLang="es-ES" sz="1600" b="1" dirty="0">
              <a:solidFill>
                <a:srgbClr val="44546A"/>
              </a:solidFill>
              <a:latin typeface="Comic Sans MS" panose="030F0702030302020204" pitchFamily="66" charset="0"/>
              <a:cs typeface="Times New Roman" panose="02020603050405020304" pitchFamily="18" charset="0"/>
            </a:endParaRPr>
          </a:p>
        </p:txBody>
      </p:sp>
      <p:pic>
        <p:nvPicPr>
          <p:cNvPr id="10" name="Imagen 9">
            <a:extLst>
              <a:ext uri="{FF2B5EF4-FFF2-40B4-BE49-F238E27FC236}">
                <a16:creationId xmlns:a16="http://schemas.microsoft.com/office/drawing/2014/main" id="{9433FB87-A850-4278-D710-ECCF41712F1E}"/>
              </a:ext>
            </a:extLst>
          </p:cNvPr>
          <p:cNvPicPr>
            <a:picLocks noChangeAspect="1"/>
          </p:cNvPicPr>
          <p:nvPr/>
        </p:nvPicPr>
        <p:blipFill>
          <a:blip r:embed="rId6"/>
          <a:stretch>
            <a:fillRect/>
          </a:stretch>
        </p:blipFill>
        <p:spPr>
          <a:xfrm>
            <a:off x="5217545" y="5844116"/>
            <a:ext cx="524301" cy="384081"/>
          </a:xfrm>
          <a:prstGeom prst="rect">
            <a:avLst/>
          </a:prstGeom>
        </p:spPr>
      </p:pic>
    </p:spTree>
    <p:extLst>
      <p:ext uri="{BB962C8B-B14F-4D97-AF65-F5344CB8AC3E}">
        <p14:creationId xmlns:p14="http://schemas.microsoft.com/office/powerpoint/2010/main" val="1341103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1 Título">
            <a:extLst>
              <a:ext uri="{FF2B5EF4-FFF2-40B4-BE49-F238E27FC236}">
                <a16:creationId xmlns:a16="http://schemas.microsoft.com/office/drawing/2014/main" id="{B4006600-A4E8-30A9-5061-D0DFA00AD708}"/>
              </a:ext>
            </a:extLst>
          </p:cNvPr>
          <p:cNvSpPr>
            <a:spLocks noGrp="1"/>
          </p:cNvSpPr>
          <p:nvPr>
            <p:ph type="title"/>
          </p:nvPr>
        </p:nvSpPr>
        <p:spPr>
          <a:xfrm>
            <a:off x="648930" y="396013"/>
            <a:ext cx="8071009" cy="958225"/>
          </a:xfrm>
        </p:spPr>
        <p:txBody>
          <a:bodyPr rtlCol="0">
            <a:normAutofit/>
          </a:bodyPr>
          <a:lstStyle/>
          <a:p>
            <a:pPr eaLnBrk="1" fontAlgn="auto" hangingPunct="1">
              <a:lnSpc>
                <a:spcPct val="90000"/>
              </a:lnSpc>
              <a:spcAft>
                <a:spcPts val="0"/>
              </a:spcAft>
              <a:defRPr/>
            </a:pPr>
            <a:r>
              <a:rPr lang="es-ES" sz="3100" dirty="0">
                <a:ln w="11430"/>
                <a:effectLst>
                  <a:outerShdw blurRad="50800" dist="39000" dir="5460000" algn="tl">
                    <a:srgbClr val="000000">
                      <a:alpha val="38000"/>
                    </a:srgbClr>
                  </a:outerShdw>
                </a:effectLst>
                <a:latin typeface="Comic Sans MS" panose="030F0702030302020204" pitchFamily="66" charset="0"/>
              </a:rPr>
              <a:t>ESTRUCTURA DE COSTES</a:t>
            </a:r>
            <a:endParaRPr lang="es-ES" altLang="es-ES" sz="28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6" name="Marcador de contenido 2">
            <a:extLst>
              <a:ext uri="{FF2B5EF4-FFF2-40B4-BE49-F238E27FC236}">
                <a16:creationId xmlns:a16="http://schemas.microsoft.com/office/drawing/2014/main" id="{CB9251AC-A404-6ACF-8725-35D5A92C44E2}"/>
              </a:ext>
            </a:extLst>
          </p:cNvPr>
          <p:cNvSpPr txBox="1">
            <a:spLocks/>
          </p:cNvSpPr>
          <p:nvPr/>
        </p:nvSpPr>
        <p:spPr bwMode="auto">
          <a:xfrm>
            <a:off x="166137" y="2068063"/>
            <a:ext cx="9406126" cy="478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s-ES" sz="2400" b="1" i="1" dirty="0">
                <a:solidFill>
                  <a:schemeClr val="bg1"/>
                </a:solidFill>
                <a:latin typeface="Comic Sans MS" panose="030F0702030302020204" pitchFamily="66" charset="0"/>
              </a:rPr>
              <a:t>Estructura de costes:</a:t>
            </a:r>
          </a:p>
          <a:p>
            <a:pPr marL="0" indent="0">
              <a:buNone/>
            </a:pPr>
            <a:r>
              <a:rPr lang="es-ES" sz="2400" dirty="0">
                <a:solidFill>
                  <a:schemeClr val="bg1"/>
                </a:solidFill>
                <a:latin typeface="Comic Sans MS" panose="030F0702030302020204" pitchFamily="66" charset="0"/>
              </a:rPr>
              <a:t>¿Qué costes que tendremos una vez analizado todo lo anterior?. </a:t>
            </a:r>
          </a:p>
          <a:p>
            <a:pPr marL="0" indent="0">
              <a:buNone/>
            </a:pPr>
            <a:r>
              <a:rPr lang="es-ES" sz="2400" dirty="0">
                <a:solidFill>
                  <a:schemeClr val="bg1"/>
                </a:solidFill>
                <a:latin typeface="Comic Sans MS" panose="030F0702030302020204" pitchFamily="66" charset="0"/>
              </a:rPr>
              <a:t>¿Qué vamos a necesitar para que la empresa comience a funcionar y se mantenga en el tiempo? Definidos en unidades y porcentajes, y también separar:</a:t>
            </a:r>
          </a:p>
          <a:p>
            <a:pPr marL="0" indent="0">
              <a:buNone/>
            </a:pPr>
            <a:r>
              <a:rPr lang="es-ES" sz="2400" dirty="0">
                <a:solidFill>
                  <a:schemeClr val="bg1"/>
                </a:solidFill>
                <a:latin typeface="Comic Sans MS" panose="030F0702030302020204" pitchFamily="66" charset="0"/>
              </a:rPr>
              <a:t> Costes fijos: que son independientes del volumen de ventas (alquileres, suministros, salarios fijos…)</a:t>
            </a:r>
          </a:p>
          <a:p>
            <a:pPr marL="0" indent="0">
              <a:buNone/>
            </a:pPr>
            <a:r>
              <a:rPr lang="es-ES" sz="2400" dirty="0">
                <a:solidFill>
                  <a:schemeClr val="bg1"/>
                </a:solidFill>
                <a:latin typeface="Comic Sans MS" panose="030F0702030302020204" pitchFamily="66" charset="0"/>
              </a:rPr>
              <a:t>Costes variables: asociados a la venta de los productos (coste de fabricación, transporte, aprovisionamiento…)</a:t>
            </a:r>
          </a:p>
          <a:p>
            <a:pPr marL="0" indent="0">
              <a:buNone/>
            </a:pPr>
            <a:r>
              <a:rPr lang="es-ES" sz="2400" dirty="0">
                <a:solidFill>
                  <a:schemeClr val="bg1"/>
                </a:solidFill>
                <a:latin typeface="Comic Sans MS" panose="030F0702030302020204" pitchFamily="66" charset="0"/>
              </a:rPr>
              <a:t>En nuestro caso: salario del personal, local, transporte, compra de equipos y muebles, coste de tratamientos .</a:t>
            </a:r>
          </a:p>
          <a:p>
            <a:pPr marL="0" indent="0">
              <a:buNone/>
            </a:pPr>
            <a:endParaRPr lang="es-ES" sz="2400" b="1" i="1" dirty="0">
              <a:solidFill>
                <a:schemeClr val="bg1"/>
              </a:solidFill>
              <a:latin typeface="Comic Sans MS" panose="030F0702030302020204" pitchFamily="66" charset="0"/>
            </a:endParaRPr>
          </a:p>
          <a:p>
            <a:pPr marL="0" indent="0">
              <a:buNone/>
            </a:pPr>
            <a:endParaRPr lang="es-ES" sz="2400" dirty="0">
              <a:solidFill>
                <a:schemeClr val="bg1"/>
              </a:solidFill>
              <a:latin typeface="Comic Sans MS" panose="030F0702030302020204" pitchFamily="66" charset="0"/>
            </a:endParaRPr>
          </a:p>
        </p:txBody>
      </p:sp>
      <p:pic>
        <p:nvPicPr>
          <p:cNvPr id="2" name="Imagen 1">
            <a:extLst>
              <a:ext uri="{FF2B5EF4-FFF2-40B4-BE49-F238E27FC236}">
                <a16:creationId xmlns:a16="http://schemas.microsoft.com/office/drawing/2014/main" id="{36660A6D-5770-FCE4-1C92-FE6B8F82DFC5}"/>
              </a:ext>
            </a:extLst>
          </p:cNvPr>
          <p:cNvPicPr>
            <a:picLocks noChangeAspect="1"/>
          </p:cNvPicPr>
          <p:nvPr/>
        </p:nvPicPr>
        <p:blipFill>
          <a:blip r:embed="rId4"/>
          <a:stretch>
            <a:fillRect/>
          </a:stretch>
        </p:blipFill>
        <p:spPr>
          <a:xfrm>
            <a:off x="9129205" y="3429000"/>
            <a:ext cx="2896658" cy="1759061"/>
          </a:xfrm>
          <a:prstGeom prst="rect">
            <a:avLst/>
          </a:prstGeom>
        </p:spPr>
      </p:pic>
    </p:spTree>
    <p:extLst>
      <p:ext uri="{BB962C8B-B14F-4D97-AF65-F5344CB8AC3E}">
        <p14:creationId xmlns:p14="http://schemas.microsoft.com/office/powerpoint/2010/main" val="389531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Rectangle 21">
            <a:extLst>
              <a:ext uri="{FF2B5EF4-FFF2-40B4-BE49-F238E27FC236}">
                <a16:creationId xmlns:a16="http://schemas.microsoft.com/office/drawing/2014/main" id="{7EDB5ED3-2038-4003-9C79-392EC7DBB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4">
            <a:extLst>
              <a:ext uri="{FF2B5EF4-FFF2-40B4-BE49-F238E27FC236}">
                <a16:creationId xmlns:a16="http://schemas.microsoft.com/office/drawing/2014/main" id="{60066950-B73B-4359-B169-435F774D9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ACE10040-D142-03C1-91D4-F4A3CA7AD00F}"/>
              </a:ext>
            </a:extLst>
          </p:cNvPr>
          <p:cNvPicPr>
            <a:picLocks noChangeAspect="1"/>
          </p:cNvPicPr>
          <p:nvPr/>
        </p:nvPicPr>
        <p:blipFill>
          <a:blip r:embed="rId7"/>
          <a:stretch>
            <a:fillRect/>
          </a:stretch>
        </p:blipFill>
        <p:spPr>
          <a:xfrm>
            <a:off x="8742350" y="21647"/>
            <a:ext cx="2225233" cy="1140051"/>
          </a:xfrm>
          <a:prstGeom prst="rect">
            <a:avLst/>
          </a:prstGeom>
        </p:spPr>
      </p:pic>
      <p:pic>
        <p:nvPicPr>
          <p:cNvPr id="3" name="Imagen 2">
            <a:extLst>
              <a:ext uri="{FF2B5EF4-FFF2-40B4-BE49-F238E27FC236}">
                <a16:creationId xmlns:a16="http://schemas.microsoft.com/office/drawing/2014/main" id="{3FD1D4DE-1D6B-DC11-B71D-CDB50446CA9D}"/>
              </a:ext>
            </a:extLst>
          </p:cNvPr>
          <p:cNvPicPr>
            <a:picLocks noChangeAspect="1"/>
          </p:cNvPicPr>
          <p:nvPr/>
        </p:nvPicPr>
        <p:blipFill>
          <a:blip r:embed="rId8"/>
          <a:stretch>
            <a:fillRect/>
          </a:stretch>
        </p:blipFill>
        <p:spPr>
          <a:xfrm>
            <a:off x="7475752" y="1928190"/>
            <a:ext cx="4716248" cy="2126975"/>
          </a:xfrm>
          <a:prstGeom prst="rect">
            <a:avLst/>
          </a:prstGeom>
        </p:spPr>
      </p:pic>
      <p:sp>
        <p:nvSpPr>
          <p:cNvPr id="4" name="Flecha: arriba y abajo 3">
            <a:extLst>
              <a:ext uri="{FF2B5EF4-FFF2-40B4-BE49-F238E27FC236}">
                <a16:creationId xmlns:a16="http://schemas.microsoft.com/office/drawing/2014/main" id="{5D3DAA59-D1F3-18D9-F33A-EAF7E1062AAF}"/>
              </a:ext>
            </a:extLst>
          </p:cNvPr>
          <p:cNvSpPr/>
          <p:nvPr/>
        </p:nvSpPr>
        <p:spPr>
          <a:xfrm>
            <a:off x="9243391" y="1003852"/>
            <a:ext cx="45719" cy="9243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928BE95C-746D-4580-42D3-AD142404ACF0}"/>
              </a:ext>
            </a:extLst>
          </p:cNvPr>
          <p:cNvSpPr txBox="1"/>
          <p:nvPr/>
        </p:nvSpPr>
        <p:spPr>
          <a:xfrm>
            <a:off x="576470" y="573859"/>
            <a:ext cx="6729491" cy="1877437"/>
          </a:xfrm>
          <a:prstGeom prst="rect">
            <a:avLst/>
          </a:prstGeom>
          <a:noFill/>
        </p:spPr>
        <p:txBody>
          <a:bodyPr wrap="square">
            <a:spAutoFit/>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None/>
              <a:tabLst/>
              <a:defRPr/>
            </a:pPr>
            <a:r>
              <a:rPr kumimoji="0" lang="es-ES" sz="2000" b="0" i="0" u="none" strike="noStrike" kern="1200" cap="none" spc="0" normalizeH="0" baseline="0" noProof="0" dirty="0">
                <a:ln>
                  <a:noFill/>
                </a:ln>
                <a:solidFill>
                  <a:prstClr val="black"/>
                </a:solidFill>
                <a:effectLst/>
                <a:uLnTx/>
                <a:uFillTx/>
                <a:latin typeface="Comic Sans MS" panose="030F0702030302020204" pitchFamily="66" charset="0"/>
              </a:rPr>
              <a:t>Cuales son los costos más importantes del modelo</a:t>
            </a:r>
          </a:p>
          <a:p>
            <a:pPr marL="342900" marR="0" lvl="0" indent="-342900" algn="l" defTabSz="914400" rtl="0" eaLnBrk="1" fontAlgn="base" latinLnBrk="0" hangingPunct="1">
              <a:lnSpc>
                <a:spcPct val="100000"/>
              </a:lnSpc>
              <a:spcBef>
                <a:spcPct val="20000"/>
              </a:spcBef>
              <a:spcAft>
                <a:spcPct val="0"/>
              </a:spcAft>
              <a:buClrTx/>
              <a:buSzTx/>
              <a:buFont typeface="Arial" charset="0"/>
              <a:buNone/>
              <a:tabLst/>
              <a:defRPr/>
            </a:pPr>
            <a:r>
              <a:rPr kumimoji="0" lang="es-ES" sz="2000" b="0" i="0" u="none" strike="noStrike" kern="1200" cap="none" spc="0" normalizeH="0" baseline="0" noProof="0" dirty="0">
                <a:ln>
                  <a:noFill/>
                </a:ln>
                <a:solidFill>
                  <a:prstClr val="black"/>
                </a:solidFill>
                <a:effectLst/>
                <a:uLnTx/>
                <a:uFillTx/>
                <a:latin typeface="Comic Sans MS" panose="030F0702030302020204" pitchFamily="66" charset="0"/>
              </a:rPr>
              <a:t>	Cual es el costo total para operar el negocio</a:t>
            </a:r>
          </a:p>
          <a:p>
            <a:pPr marL="342900" marR="0" lvl="0" indent="-342900" algn="l" defTabSz="914400" rtl="0" eaLnBrk="1" fontAlgn="base" latinLnBrk="0" hangingPunct="1">
              <a:lnSpc>
                <a:spcPct val="100000"/>
              </a:lnSpc>
              <a:spcBef>
                <a:spcPct val="20000"/>
              </a:spcBef>
              <a:spcAft>
                <a:spcPct val="0"/>
              </a:spcAft>
              <a:buClrTx/>
              <a:buSzTx/>
              <a:buFont typeface="Arial" charset="0"/>
              <a:buNone/>
              <a:tabLst/>
              <a:defRPr/>
            </a:pPr>
            <a:r>
              <a:rPr kumimoji="0" lang="es-ES" sz="2000" b="0" i="0" u="none" strike="noStrike" kern="1200" cap="none" spc="0" normalizeH="0" baseline="0" noProof="0" dirty="0">
                <a:ln>
                  <a:noFill/>
                </a:ln>
                <a:solidFill>
                  <a:prstClr val="black"/>
                </a:solidFill>
                <a:effectLst/>
                <a:uLnTx/>
                <a:uFillTx/>
                <a:latin typeface="Comic Sans MS" panose="030F0702030302020204" pitchFamily="66" charset="0"/>
              </a:rPr>
              <a:t>	Cuales los recursos más costosos</a:t>
            </a:r>
          </a:p>
          <a:p>
            <a:pPr marL="342900" marR="0" lvl="0" indent="-342900" algn="l" defTabSz="914400" rtl="0" eaLnBrk="1" fontAlgn="base" latinLnBrk="0" hangingPunct="1">
              <a:lnSpc>
                <a:spcPct val="100000"/>
              </a:lnSpc>
              <a:spcBef>
                <a:spcPct val="20000"/>
              </a:spcBef>
              <a:spcAft>
                <a:spcPct val="0"/>
              </a:spcAft>
              <a:buClrTx/>
              <a:buSzTx/>
              <a:buFont typeface="Arial" charset="0"/>
              <a:buNone/>
              <a:tabLst/>
              <a:defRPr/>
            </a:pPr>
            <a:r>
              <a:rPr kumimoji="0" lang="es-ES" sz="2000" b="0" i="0" u="none" strike="noStrike" kern="1200" cap="none" spc="0" normalizeH="0" baseline="0" noProof="0" dirty="0">
                <a:ln>
                  <a:noFill/>
                </a:ln>
                <a:solidFill>
                  <a:prstClr val="black"/>
                </a:solidFill>
                <a:effectLst/>
                <a:uLnTx/>
                <a:uFillTx/>
                <a:latin typeface="Comic Sans MS" panose="030F0702030302020204" pitchFamily="66" charset="0"/>
              </a:rPr>
              <a:t>	Cuáles son las actividades más costosas</a:t>
            </a:r>
          </a:p>
          <a:p>
            <a:pPr marL="457200" marR="0" lvl="0" indent="-457200" algn="l" defTabSz="914400" rtl="0" eaLnBrk="1" fontAlgn="base" latinLnBrk="0" hangingPunct="1">
              <a:lnSpc>
                <a:spcPct val="100000"/>
              </a:lnSpc>
              <a:spcBef>
                <a:spcPct val="20000"/>
              </a:spcBef>
              <a:spcAft>
                <a:spcPct val="0"/>
              </a:spcAft>
              <a:buClrTx/>
              <a:buSzTx/>
              <a:buFont typeface="Arial" charset="0"/>
              <a:buNone/>
              <a:tabLst/>
              <a:defRPr/>
            </a:pPr>
            <a:r>
              <a:rPr kumimoji="0" lang="es-ES" sz="2000" b="0" i="0" u="none" strike="noStrike" kern="1200" cap="none" spc="0" normalizeH="0" baseline="0" noProof="0" dirty="0">
                <a:ln>
                  <a:noFill/>
                </a:ln>
                <a:solidFill>
                  <a:prstClr val="black"/>
                </a:solidFill>
                <a:effectLst/>
                <a:uLnTx/>
                <a:uFillTx/>
                <a:latin typeface="Comic Sans MS" panose="030F0702030302020204" pitchFamily="66" charset="0"/>
              </a:rPr>
              <a:t>    </a:t>
            </a:r>
            <a:r>
              <a:rPr lang="es-ES" sz="2000" dirty="0">
                <a:solidFill>
                  <a:prstClr val="black"/>
                </a:solidFill>
                <a:latin typeface="Comic Sans MS" panose="030F0702030302020204" pitchFamily="66" charset="0"/>
              </a:rPr>
              <a:t>L</a:t>
            </a:r>
            <a:r>
              <a:rPr kumimoji="0" lang="es-ES" sz="2000" b="0" i="0" u="none" strike="noStrike" kern="1200" cap="none" spc="0" normalizeH="0" baseline="0" noProof="0" dirty="0">
                <a:ln>
                  <a:noFill/>
                </a:ln>
                <a:solidFill>
                  <a:prstClr val="black"/>
                </a:solidFill>
                <a:effectLst/>
                <a:uLnTx/>
                <a:uFillTx/>
                <a:latin typeface="Comic Sans MS" panose="030F0702030302020204" pitchFamily="66" charset="0"/>
              </a:rPr>
              <a:t>os costos más importantes: </a:t>
            </a:r>
            <a:r>
              <a:rPr kumimoji="0" lang="es-ES" sz="2000" b="1" i="0" u="none" strike="noStrike" kern="1200" cap="none" spc="0" normalizeH="0" baseline="0" noProof="0" dirty="0">
                <a:ln>
                  <a:noFill/>
                </a:ln>
                <a:solidFill>
                  <a:prstClr val="black"/>
                </a:solidFill>
                <a:effectLst/>
                <a:uLnTx/>
                <a:uFillTx/>
                <a:latin typeface="Comic Sans MS" panose="030F0702030302020204" pitchFamily="66" charset="0"/>
              </a:rPr>
              <a:t>Son Recurrentes o no</a:t>
            </a:r>
          </a:p>
        </p:txBody>
      </p:sp>
      <p:sp>
        <p:nvSpPr>
          <p:cNvPr id="13" name="2 Marcador de contenido">
            <a:extLst>
              <a:ext uri="{FF2B5EF4-FFF2-40B4-BE49-F238E27FC236}">
                <a16:creationId xmlns:a16="http://schemas.microsoft.com/office/drawing/2014/main" id="{C257646D-E2AF-E1ED-CF37-19B9385CB752}"/>
              </a:ext>
            </a:extLst>
          </p:cNvPr>
          <p:cNvSpPr txBox="1">
            <a:spLocks/>
          </p:cNvSpPr>
          <p:nvPr/>
        </p:nvSpPr>
        <p:spPr bwMode="auto">
          <a:xfrm>
            <a:off x="763588" y="2504869"/>
            <a:ext cx="6404845" cy="376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rPr>
              <a:t>Los modelos de negocio pueden ser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rPr>
              <a:t>	Orientado a Costes :  Foco en minimizar costes,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rPr>
              <a:t>	mucha automatización, outsourcing,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rPr>
              <a:t>	Orientado a valor :  Focalizado en crear valor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rPr>
              <a:t>	</a:t>
            </a:r>
            <a:r>
              <a:rPr lang="es-ES" altLang="es-ES" sz="2000" dirty="0">
                <a:solidFill>
                  <a:sysClr val="windowText" lastClr="000000"/>
                </a:solidFill>
                <a:latin typeface="Comic Sans MS" panose="030F0702030302020204" pitchFamily="66" charset="0"/>
              </a:rPr>
              <a:t>p</a:t>
            </a:r>
            <a:r>
              <a:rPr kumimoji="0" lang="es-ES" altLang="es-ES" sz="2000" b="0" i="0" u="none" strike="noStrike" kern="1200" cap="none" spc="0" normalizeH="0" baseline="0" noProof="0" dirty="0" err="1">
                <a:ln>
                  <a:noFill/>
                </a:ln>
                <a:solidFill>
                  <a:sysClr val="windowText" lastClr="000000"/>
                </a:solidFill>
                <a:effectLst/>
                <a:uLnTx/>
                <a:uFillTx/>
                <a:latin typeface="Comic Sans MS" panose="030F0702030302020204" pitchFamily="66" charset="0"/>
              </a:rPr>
              <a:t>ropuesta</a:t>
            </a: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rPr>
              <a:t> de valor alta y  personalizada</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rPr>
              <a:t>Características de las estructuras de costes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rPr>
              <a:t>	Costos fijos ( salarios, maquinaria, alquileres,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rPr>
              <a:t>	Costos variables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rPr>
              <a:t>	Economías de escala ( al comprar por volumen ) </a:t>
            </a: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s-ES" altLang="es-ES" sz="2000" b="0" i="0" u="none" strike="noStrike" kern="1200" cap="none" spc="0" normalizeH="0" baseline="0" noProof="0" dirty="0">
                <a:ln>
                  <a:noFill/>
                </a:ln>
                <a:solidFill>
                  <a:sysClr val="windowText" lastClr="000000"/>
                </a:solidFill>
                <a:effectLst/>
                <a:uLnTx/>
                <a:uFillTx/>
                <a:latin typeface="Comic Sans MS" panose="030F0702030302020204" pitchFamily="66" charset="0"/>
              </a:rPr>
              <a:t>	Economías de alcance ( al compartir actividades)</a:t>
            </a:r>
            <a:endParaRPr kumimoji="0" lang="es-ES" altLang="es-ES" sz="2400" b="1" i="0" u="none" strike="noStrike" kern="1200" cap="none" spc="0" normalizeH="0" baseline="0" noProof="0" dirty="0">
              <a:ln>
                <a:noFill/>
              </a:ln>
              <a:solidFill>
                <a:sysClr val="windowText" lastClr="000000"/>
              </a:solidFill>
              <a:effectLst/>
              <a:uLnTx/>
              <a:uFillTx/>
              <a:latin typeface="Calibri"/>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s-ES" altLang="es-E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21" name="Flecha: hacia la izquierda 20">
            <a:extLst>
              <a:ext uri="{FF2B5EF4-FFF2-40B4-BE49-F238E27FC236}">
                <a16:creationId xmlns:a16="http://schemas.microsoft.com/office/drawing/2014/main" id="{439ECA11-EE69-55D8-6B2B-39C1A490B709}"/>
              </a:ext>
            </a:extLst>
          </p:cNvPr>
          <p:cNvSpPr/>
          <p:nvPr/>
        </p:nvSpPr>
        <p:spPr>
          <a:xfrm>
            <a:off x="6838122" y="2414914"/>
            <a:ext cx="1073426" cy="6102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Imagen 24">
            <a:extLst>
              <a:ext uri="{FF2B5EF4-FFF2-40B4-BE49-F238E27FC236}">
                <a16:creationId xmlns:a16="http://schemas.microsoft.com/office/drawing/2014/main" id="{809ADF51-7030-C50A-C4F4-F78740D7C944}"/>
              </a:ext>
            </a:extLst>
          </p:cNvPr>
          <p:cNvPicPr>
            <a:picLocks noChangeAspect="1"/>
          </p:cNvPicPr>
          <p:nvPr/>
        </p:nvPicPr>
        <p:blipFill>
          <a:blip r:embed="rId9"/>
          <a:stretch>
            <a:fillRect/>
          </a:stretch>
        </p:blipFill>
        <p:spPr>
          <a:xfrm>
            <a:off x="8945217" y="4971782"/>
            <a:ext cx="2315818" cy="1636248"/>
          </a:xfrm>
          <a:prstGeom prst="rect">
            <a:avLst/>
          </a:prstGeom>
        </p:spPr>
      </p:pic>
    </p:spTree>
    <p:extLst>
      <p:ext uri="{BB962C8B-B14F-4D97-AF65-F5344CB8AC3E}">
        <p14:creationId xmlns:p14="http://schemas.microsoft.com/office/powerpoint/2010/main" val="363240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0A0BCF05-F090-7DFB-05F4-814033A33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51" y="161138"/>
            <a:ext cx="10595791" cy="64634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15">
            <a:extLst>
              <a:ext uri="{FF2B5EF4-FFF2-40B4-BE49-F238E27FC236}">
                <a16:creationId xmlns:a16="http://schemas.microsoft.com/office/drawing/2014/main" id="{46318BE5-AFD0-F084-43F4-6749C83427E9}"/>
              </a:ext>
            </a:extLst>
          </p:cNvPr>
          <p:cNvSpPr txBox="1">
            <a:spLocks noChangeArrowheads="1"/>
          </p:cNvSpPr>
          <p:nvPr/>
        </p:nvSpPr>
        <p:spPr bwMode="auto">
          <a:xfrm>
            <a:off x="7558088" y="457200"/>
            <a:ext cx="75088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Fecha:</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8" name="Text Box 11">
            <a:extLst>
              <a:ext uri="{FF2B5EF4-FFF2-40B4-BE49-F238E27FC236}">
                <a16:creationId xmlns:a16="http://schemas.microsoft.com/office/drawing/2014/main" id="{59C7ACFC-128D-CA68-4BE6-CD028DACF486}"/>
              </a:ext>
            </a:extLst>
          </p:cNvPr>
          <p:cNvSpPr txBox="1">
            <a:spLocks noChangeArrowheads="1"/>
          </p:cNvSpPr>
          <p:nvPr/>
        </p:nvSpPr>
        <p:spPr bwMode="auto">
          <a:xfrm>
            <a:off x="8829675" y="457200"/>
            <a:ext cx="8826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Nº de Iteración:</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9" name="2 Cuadro de texto">
            <a:extLst>
              <a:ext uri="{FF2B5EF4-FFF2-40B4-BE49-F238E27FC236}">
                <a16:creationId xmlns:a16="http://schemas.microsoft.com/office/drawing/2014/main" id="{EDDA7153-426F-C575-24FB-31D9AE8CFF11}"/>
              </a:ext>
            </a:extLst>
          </p:cNvPr>
          <p:cNvSpPr txBox="1">
            <a:spLocks noChangeArrowheads="1"/>
          </p:cNvSpPr>
          <p:nvPr/>
        </p:nvSpPr>
        <p:spPr bwMode="auto">
          <a:xfrm>
            <a:off x="-44450" y="6969125"/>
            <a:ext cx="3673475" cy="215900"/>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Este material forma parte del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Mentoring para emprendedores</a:t>
            </a: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 |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¿Cómo completar este canvas?</a:t>
            </a: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20" name="28 Esquina doblada">
            <a:extLst>
              <a:ext uri="{FF2B5EF4-FFF2-40B4-BE49-F238E27FC236}">
                <a16:creationId xmlns:a16="http://schemas.microsoft.com/office/drawing/2014/main" id="{95EA3C5F-3ED9-2911-9E75-108EFE5A2E24}"/>
              </a:ext>
            </a:extLst>
          </p:cNvPr>
          <p:cNvSpPr>
            <a:spLocks/>
          </p:cNvSpPr>
          <p:nvPr/>
        </p:nvSpPr>
        <p:spPr bwMode="auto">
          <a:xfrm>
            <a:off x="4907665" y="772610"/>
            <a:ext cx="1668364" cy="265639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Salón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y belleza</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Servicios de </a:t>
            </a:r>
            <a:r>
              <a:rPr lang="es-ES" altLang="es-ES" sz="1600" b="1" dirty="0" err="1">
                <a:solidFill>
                  <a:srgbClr val="44546A"/>
                </a:solidFill>
                <a:latin typeface="Comic Sans MS" panose="030F0702030302020204" pitchFamily="66" charset="0"/>
                <a:cs typeface="Times New Roman" panose="02020603050405020304" pitchFamily="18" charset="0"/>
              </a:rPr>
              <a:t>Peluqueria</a:t>
            </a:r>
            <a:r>
              <a:rPr lang="es-ES" altLang="es-ES" sz="1600" b="1" dirty="0">
                <a:solidFill>
                  <a:srgbClr val="44546A"/>
                </a:solidFill>
                <a:latin typeface="Comic Sans MS" panose="030F0702030302020204" pitchFamily="66" charset="0"/>
                <a:cs typeface="Times New Roman" panose="02020603050405020304" pitchFamily="18" charset="0"/>
              </a:rPr>
              <a:t> a domicilio con las comodidades de nuestro local</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3" name="Rectangle 16">
            <a:extLst>
              <a:ext uri="{FF2B5EF4-FFF2-40B4-BE49-F238E27FC236}">
                <a16:creationId xmlns:a16="http://schemas.microsoft.com/office/drawing/2014/main" id="{168B1BA2-398B-1417-A535-4CD24ECA878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4" name="Rectangle 27">
            <a:extLst>
              <a:ext uri="{FF2B5EF4-FFF2-40B4-BE49-F238E27FC236}">
                <a16:creationId xmlns:a16="http://schemas.microsoft.com/office/drawing/2014/main" id="{7467C157-C302-9B3C-66EE-FFBDDEC79FFD}"/>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5" name="28 Esquina doblada">
            <a:extLst>
              <a:ext uri="{FF2B5EF4-FFF2-40B4-BE49-F238E27FC236}">
                <a16:creationId xmlns:a16="http://schemas.microsoft.com/office/drawing/2014/main" id="{FF022BBE-FCC8-C2A9-9DF7-C711D3D62199}"/>
              </a:ext>
            </a:extLst>
          </p:cNvPr>
          <p:cNvSpPr>
            <a:spLocks/>
          </p:cNvSpPr>
          <p:nvPr/>
        </p:nvSpPr>
        <p:spPr bwMode="auto">
          <a:xfrm>
            <a:off x="8829675" y="872460"/>
            <a:ext cx="2210067" cy="325970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de 15 a 40 años.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Les gusta ir a la moda, aunque a un precio ajustado.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Hombres de 20 a 35 años, con gustos atrevidos.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Mujeres mayores que se desplazan con alguna dificultad</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 name="28 Esquina doblada">
            <a:extLst>
              <a:ext uri="{FF2B5EF4-FFF2-40B4-BE49-F238E27FC236}">
                <a16:creationId xmlns:a16="http://schemas.microsoft.com/office/drawing/2014/main" id="{B75D620E-3E28-B511-1EC8-FF6E8D986AD7}"/>
              </a:ext>
            </a:extLst>
          </p:cNvPr>
          <p:cNvSpPr>
            <a:spLocks/>
          </p:cNvSpPr>
          <p:nvPr/>
        </p:nvSpPr>
        <p:spPr bwMode="auto">
          <a:xfrm>
            <a:off x="7025833" y="2939970"/>
            <a:ext cx="1782052" cy="1728989"/>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Local bien situado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Teléfono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Visitas a domicilio WEB</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 name="28 Esquina doblada">
            <a:extLst>
              <a:ext uri="{FF2B5EF4-FFF2-40B4-BE49-F238E27FC236}">
                <a16:creationId xmlns:a16="http://schemas.microsoft.com/office/drawing/2014/main" id="{4E184DE3-B2F0-1E58-506A-38A1D84B645F}"/>
              </a:ext>
            </a:extLst>
          </p:cNvPr>
          <p:cNvSpPr>
            <a:spLocks/>
          </p:cNvSpPr>
          <p:nvPr/>
        </p:nvSpPr>
        <p:spPr bwMode="auto">
          <a:xfrm>
            <a:off x="6827705" y="717107"/>
            <a:ext cx="2001970" cy="1806173"/>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Asistencia en RRSS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err="1">
                <a:solidFill>
                  <a:srgbClr val="44546A"/>
                </a:solidFill>
                <a:latin typeface="Comic Sans MS" panose="030F0702030302020204" pitchFamily="66" charset="0"/>
                <a:cs typeface="Times New Roman" panose="02020603050405020304" pitchFamily="18" charset="0"/>
              </a:rPr>
              <a:t>Tips</a:t>
            </a:r>
            <a:r>
              <a:rPr lang="es-ES" altLang="es-ES" sz="1600" b="1" dirty="0">
                <a:solidFill>
                  <a:srgbClr val="44546A"/>
                </a:solidFill>
                <a:latin typeface="Comic Sans MS" panose="030F0702030302020204" pitchFamily="66" charset="0"/>
                <a:cs typeface="Times New Roman" panose="02020603050405020304" pitchFamily="18" charset="0"/>
              </a:rPr>
              <a:t> de belleza</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Abierta a </a:t>
            </a:r>
            <a:r>
              <a:rPr lang="es-ES" altLang="es-ES" sz="1600" b="1" dirty="0" err="1">
                <a:solidFill>
                  <a:srgbClr val="44546A"/>
                </a:solidFill>
                <a:latin typeface="Comic Sans MS" panose="030F0702030302020204" pitchFamily="66" charset="0"/>
                <a:cs typeface="Times New Roman" panose="02020603050405020304" pitchFamily="18" charset="0"/>
              </a:rPr>
              <a:t>consultas,consejos</a:t>
            </a:r>
            <a:r>
              <a:rPr lang="es-ES" altLang="es-ES" sz="1600" b="1" dirty="0">
                <a:solidFill>
                  <a:srgbClr val="44546A"/>
                </a:solidFill>
                <a:latin typeface="Comic Sans MS" panose="030F0702030302020204" pitchFamily="66" charset="0"/>
                <a:cs typeface="Times New Roman" panose="02020603050405020304" pitchFamily="18" charset="0"/>
              </a:rPr>
              <a:t>, antes, durante y después del servicio</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28 Esquina doblada">
            <a:extLst>
              <a:ext uri="{FF2B5EF4-FFF2-40B4-BE49-F238E27FC236}">
                <a16:creationId xmlns:a16="http://schemas.microsoft.com/office/drawing/2014/main" id="{9F2CA25B-3485-3348-B340-14FAA499C5E2}"/>
              </a:ext>
            </a:extLst>
          </p:cNvPr>
          <p:cNvSpPr>
            <a:spLocks/>
          </p:cNvSpPr>
          <p:nvPr/>
        </p:nvSpPr>
        <p:spPr bwMode="auto">
          <a:xfrm>
            <a:off x="6096000" y="5093306"/>
            <a:ext cx="4332790" cy="1409334"/>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Secado y planchado de cabello, tratamientos, corte de cabello, venta de tratamientos, manicura.</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Numero de servicios x €€€=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9FD8EB03-67D6-9021-80A6-14D92D0C5025}"/>
              </a:ext>
            </a:extLst>
          </p:cNvPr>
          <p:cNvPicPr>
            <a:picLocks noChangeAspect="1"/>
          </p:cNvPicPr>
          <p:nvPr/>
        </p:nvPicPr>
        <p:blipFill>
          <a:blip r:embed="rId5"/>
          <a:stretch>
            <a:fillRect/>
          </a:stretch>
        </p:blipFill>
        <p:spPr>
          <a:xfrm>
            <a:off x="9803757" y="5994393"/>
            <a:ext cx="520861" cy="379469"/>
          </a:xfrm>
          <a:prstGeom prst="rect">
            <a:avLst/>
          </a:prstGeom>
        </p:spPr>
      </p:pic>
      <p:sp>
        <p:nvSpPr>
          <p:cNvPr id="5" name="28 Esquina doblada">
            <a:extLst>
              <a:ext uri="{FF2B5EF4-FFF2-40B4-BE49-F238E27FC236}">
                <a16:creationId xmlns:a16="http://schemas.microsoft.com/office/drawing/2014/main" id="{57EA42E3-48DA-CE84-8112-FE3B614C8F78}"/>
              </a:ext>
            </a:extLst>
          </p:cNvPr>
          <p:cNvSpPr>
            <a:spLocks/>
          </p:cNvSpPr>
          <p:nvPr/>
        </p:nvSpPr>
        <p:spPr bwMode="auto">
          <a:xfrm>
            <a:off x="2654019" y="585342"/>
            <a:ext cx="2253646" cy="2095243"/>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Secado, planchado y corte de cabello profesional. Crear estilos originales. Estrategia de contenido, consejos, </a:t>
            </a:r>
            <a:r>
              <a:rPr lang="es-ES" altLang="es-ES" sz="1600" b="1" dirty="0" err="1">
                <a:solidFill>
                  <a:srgbClr val="44546A"/>
                </a:solidFill>
                <a:latin typeface="Comic Sans MS" panose="030F0702030302020204" pitchFamily="66" charset="0"/>
                <a:cs typeface="Times New Roman" panose="02020603050405020304" pitchFamily="18" charset="0"/>
              </a:rPr>
              <a:t>tips</a:t>
            </a:r>
            <a:r>
              <a:rPr lang="es-ES" altLang="es-ES" sz="1600" b="1" dirty="0">
                <a:solidFill>
                  <a:srgbClr val="44546A"/>
                </a:solidFill>
                <a:latin typeface="Comic Sans MS" panose="030F0702030302020204" pitchFamily="66" charset="0"/>
                <a:cs typeface="Times New Roman" panose="02020603050405020304" pitchFamily="18" charset="0"/>
              </a:rPr>
              <a:t>… para compartir con los clientes</a:t>
            </a:r>
          </a:p>
        </p:txBody>
      </p:sp>
      <p:sp>
        <p:nvSpPr>
          <p:cNvPr id="7" name="28 Esquina doblada">
            <a:extLst>
              <a:ext uri="{FF2B5EF4-FFF2-40B4-BE49-F238E27FC236}">
                <a16:creationId xmlns:a16="http://schemas.microsoft.com/office/drawing/2014/main" id="{620C9640-BDE5-CD76-2058-294052414309}"/>
              </a:ext>
            </a:extLst>
          </p:cNvPr>
          <p:cNvSpPr>
            <a:spLocks/>
          </p:cNvSpPr>
          <p:nvPr/>
        </p:nvSpPr>
        <p:spPr bwMode="auto">
          <a:xfrm>
            <a:off x="3036954" y="2888018"/>
            <a:ext cx="1668365" cy="172899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sz="1600" b="1" dirty="0">
                <a:solidFill>
                  <a:srgbClr val="44546A"/>
                </a:solidFill>
                <a:latin typeface="Comic Sans MS" panose="030F0702030302020204" pitchFamily="66" charset="0"/>
                <a:cs typeface="Times New Roman" panose="02020603050405020304" pitchFamily="18" charset="0"/>
              </a:rPr>
              <a:t>local, muebles que se puedan trasladar, transporte, instrumentos de peluquería</a:t>
            </a:r>
            <a:endParaRPr lang="es-ES" altLang="es-ES" sz="1600" b="1" dirty="0">
              <a:solidFill>
                <a:srgbClr val="44546A"/>
              </a:solidFill>
              <a:latin typeface="Comic Sans MS" panose="030F0702030302020204" pitchFamily="66" charset="0"/>
              <a:cs typeface="Times New Roman" panose="02020603050405020304" pitchFamily="18" charset="0"/>
            </a:endParaRPr>
          </a:p>
        </p:txBody>
      </p:sp>
      <p:sp>
        <p:nvSpPr>
          <p:cNvPr id="8" name="28 Esquina doblada">
            <a:extLst>
              <a:ext uri="{FF2B5EF4-FFF2-40B4-BE49-F238E27FC236}">
                <a16:creationId xmlns:a16="http://schemas.microsoft.com/office/drawing/2014/main" id="{7B2AF9BA-DF37-8DFF-60DB-398D70447AD9}"/>
              </a:ext>
            </a:extLst>
          </p:cNvPr>
          <p:cNvSpPr>
            <a:spLocks/>
          </p:cNvSpPr>
          <p:nvPr/>
        </p:nvSpPr>
        <p:spPr bwMode="auto">
          <a:xfrm>
            <a:off x="558406" y="1053183"/>
            <a:ext cx="1893267" cy="2095243"/>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a:solidFill>
                  <a:srgbClr val="44546A"/>
                </a:solidFill>
                <a:latin typeface="Comic Sans MS" panose="030F0702030302020204" pitchFamily="66" charset="0"/>
                <a:cs typeface="Times New Roman" panose="02020603050405020304" pitchFamily="18" charset="0"/>
              </a:rPr>
              <a:t>Asociaciones de peluqueras profesionales, conductor, proveedores de tratamientos, etc..</a:t>
            </a:r>
            <a:endParaRPr lang="es-ES" altLang="es-ES" sz="1600" b="1" dirty="0">
              <a:solidFill>
                <a:srgbClr val="44546A"/>
              </a:solidFill>
              <a:latin typeface="Comic Sans MS" panose="030F0702030302020204" pitchFamily="66" charset="0"/>
              <a:cs typeface="Times New Roman" panose="02020603050405020304" pitchFamily="18" charset="0"/>
            </a:endParaRPr>
          </a:p>
        </p:txBody>
      </p:sp>
      <p:sp>
        <p:nvSpPr>
          <p:cNvPr id="9" name="28 Esquina doblada">
            <a:extLst>
              <a:ext uri="{FF2B5EF4-FFF2-40B4-BE49-F238E27FC236}">
                <a16:creationId xmlns:a16="http://schemas.microsoft.com/office/drawing/2014/main" id="{0BDCDF03-1334-7365-3790-C817BC0CC223}"/>
              </a:ext>
            </a:extLst>
          </p:cNvPr>
          <p:cNvSpPr>
            <a:spLocks/>
          </p:cNvSpPr>
          <p:nvPr/>
        </p:nvSpPr>
        <p:spPr bwMode="auto">
          <a:xfrm>
            <a:off x="798652" y="4991466"/>
            <a:ext cx="4943193" cy="1409334"/>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Salario del personal, local, transporte, compra de equipos y muebles, coste de tratamientos </a:t>
            </a:r>
          </a:p>
          <a:p>
            <a:pPr marL="0" marR="0" lvl="0" indent="0" algn="ctr" defTabSz="914400" rtl="0" eaLnBrk="0" fontAlgn="base" latinLnBrk="0" hangingPunct="0">
              <a:lnSpc>
                <a:spcPct val="100000"/>
              </a:lnSpc>
              <a:spcBef>
                <a:spcPct val="0"/>
              </a:spcBef>
              <a:spcAft>
                <a:spcPct val="0"/>
              </a:spcAft>
              <a:buClrTx/>
              <a:buSzTx/>
              <a:buFontTx/>
              <a:buNone/>
              <a:tabLst/>
            </a:pPr>
            <a:endParaRPr lang="es-ES" altLang="es-ES" sz="1600" b="1" dirty="0">
              <a:solidFill>
                <a:srgbClr val="44546A"/>
              </a:solidFill>
              <a:latin typeface="Comic Sans MS" panose="030F0702030302020204" pitchFamily="66"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Costes </a:t>
            </a:r>
            <a:r>
              <a:rPr lang="es-ES" altLang="es-ES" sz="1600" b="1" dirty="0" err="1">
                <a:solidFill>
                  <a:srgbClr val="44546A"/>
                </a:solidFill>
                <a:latin typeface="Comic Sans MS" panose="030F0702030302020204" pitchFamily="66" charset="0"/>
                <a:cs typeface="Times New Roman" panose="02020603050405020304" pitchFamily="18" charset="0"/>
              </a:rPr>
              <a:t>fijos+unidades</a:t>
            </a:r>
            <a:r>
              <a:rPr lang="es-ES" altLang="es-ES" sz="1600" b="1" dirty="0">
                <a:solidFill>
                  <a:srgbClr val="44546A"/>
                </a:solidFill>
                <a:latin typeface="Comic Sans MS" panose="030F0702030302020204" pitchFamily="66" charset="0"/>
                <a:cs typeface="Times New Roman" panose="02020603050405020304" pitchFamily="18" charset="0"/>
              </a:rPr>
              <a:t> variables x €€€=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0" name="Imagen 9">
            <a:extLst>
              <a:ext uri="{FF2B5EF4-FFF2-40B4-BE49-F238E27FC236}">
                <a16:creationId xmlns:a16="http://schemas.microsoft.com/office/drawing/2014/main" id="{9433FB87-A850-4278-D710-ECCF41712F1E}"/>
              </a:ext>
            </a:extLst>
          </p:cNvPr>
          <p:cNvPicPr>
            <a:picLocks noChangeAspect="1"/>
          </p:cNvPicPr>
          <p:nvPr/>
        </p:nvPicPr>
        <p:blipFill>
          <a:blip r:embed="rId6"/>
          <a:stretch>
            <a:fillRect/>
          </a:stretch>
        </p:blipFill>
        <p:spPr>
          <a:xfrm>
            <a:off x="5217545" y="5844116"/>
            <a:ext cx="524301" cy="384081"/>
          </a:xfrm>
          <a:prstGeom prst="rect">
            <a:avLst/>
          </a:prstGeom>
        </p:spPr>
      </p:pic>
      <p:pic>
        <p:nvPicPr>
          <p:cNvPr id="11" name="Imagen 10">
            <a:extLst>
              <a:ext uri="{FF2B5EF4-FFF2-40B4-BE49-F238E27FC236}">
                <a16:creationId xmlns:a16="http://schemas.microsoft.com/office/drawing/2014/main" id="{7072727C-7425-A633-1F18-462BCAAD5406}"/>
              </a:ext>
            </a:extLst>
          </p:cNvPr>
          <p:cNvPicPr>
            <a:picLocks noChangeAspect="1"/>
          </p:cNvPicPr>
          <p:nvPr/>
        </p:nvPicPr>
        <p:blipFill>
          <a:blip r:embed="rId7"/>
          <a:stretch>
            <a:fillRect/>
          </a:stretch>
        </p:blipFill>
        <p:spPr>
          <a:xfrm>
            <a:off x="5007800" y="3031764"/>
            <a:ext cx="1468089" cy="1713246"/>
          </a:xfrm>
          <a:prstGeom prst="rect">
            <a:avLst/>
          </a:prstGeom>
        </p:spPr>
      </p:pic>
    </p:spTree>
    <p:extLst>
      <p:ext uri="{BB962C8B-B14F-4D97-AF65-F5344CB8AC3E}">
        <p14:creationId xmlns:p14="http://schemas.microsoft.com/office/powerpoint/2010/main" val="1497307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A6B5EF22-AD6D-7490-5DD1-441D26E1621F}"/>
              </a:ext>
            </a:extLst>
          </p:cNvPr>
          <p:cNvPicPr>
            <a:picLocks noGrp="1" noChangeAspect="1"/>
          </p:cNvPicPr>
          <p:nvPr>
            <p:ph idx="1"/>
          </p:nvPr>
        </p:nvPicPr>
        <p:blipFill>
          <a:blip r:embed="rId2"/>
          <a:stretch>
            <a:fillRect/>
          </a:stretch>
        </p:blipFill>
        <p:spPr>
          <a:xfrm>
            <a:off x="-46264" y="31138"/>
            <a:ext cx="12072359" cy="6826862"/>
          </a:xfrm>
        </p:spPr>
      </p:pic>
      <p:pic>
        <p:nvPicPr>
          <p:cNvPr id="10" name="Imagen 9">
            <a:extLst>
              <a:ext uri="{FF2B5EF4-FFF2-40B4-BE49-F238E27FC236}">
                <a16:creationId xmlns:a16="http://schemas.microsoft.com/office/drawing/2014/main" id="{8F1B950F-C970-1119-D159-02FEA40CA487}"/>
              </a:ext>
            </a:extLst>
          </p:cNvPr>
          <p:cNvPicPr>
            <a:picLocks noChangeAspect="1"/>
          </p:cNvPicPr>
          <p:nvPr/>
        </p:nvPicPr>
        <p:blipFill>
          <a:blip r:embed="rId3"/>
          <a:stretch>
            <a:fillRect/>
          </a:stretch>
        </p:blipFill>
        <p:spPr>
          <a:xfrm>
            <a:off x="10054168" y="3429000"/>
            <a:ext cx="1475360" cy="1481456"/>
          </a:xfrm>
          <a:prstGeom prst="rect">
            <a:avLst/>
          </a:prstGeom>
        </p:spPr>
      </p:pic>
      <p:pic>
        <p:nvPicPr>
          <p:cNvPr id="11" name="Imagen 10">
            <a:extLst>
              <a:ext uri="{FF2B5EF4-FFF2-40B4-BE49-F238E27FC236}">
                <a16:creationId xmlns:a16="http://schemas.microsoft.com/office/drawing/2014/main" id="{77FF41D7-28EA-0D65-BD53-84A70DDA1351}"/>
              </a:ext>
            </a:extLst>
          </p:cNvPr>
          <p:cNvPicPr>
            <a:picLocks noChangeAspect="1"/>
          </p:cNvPicPr>
          <p:nvPr/>
        </p:nvPicPr>
        <p:blipFill>
          <a:blip r:embed="rId4"/>
          <a:stretch>
            <a:fillRect/>
          </a:stretch>
        </p:blipFill>
        <p:spPr>
          <a:xfrm>
            <a:off x="10054168" y="2097332"/>
            <a:ext cx="1536325" cy="1079086"/>
          </a:xfrm>
          <a:prstGeom prst="rect">
            <a:avLst/>
          </a:prstGeom>
        </p:spPr>
      </p:pic>
      <p:sp>
        <p:nvSpPr>
          <p:cNvPr id="4" name="Título 3">
            <a:extLst>
              <a:ext uri="{FF2B5EF4-FFF2-40B4-BE49-F238E27FC236}">
                <a16:creationId xmlns:a16="http://schemas.microsoft.com/office/drawing/2014/main" id="{26985312-F643-6277-8620-9DC46D572E98}"/>
              </a:ext>
            </a:extLst>
          </p:cNvPr>
          <p:cNvSpPr>
            <a:spLocks noGrp="1"/>
          </p:cNvSpPr>
          <p:nvPr>
            <p:ph type="title"/>
          </p:nvPr>
        </p:nvSpPr>
        <p:spPr/>
        <p:txBody>
          <a:bodyPr/>
          <a:lstStyle/>
          <a:p>
            <a:endParaRPr lang="es-ES" dirty="0"/>
          </a:p>
        </p:txBody>
      </p:sp>
    </p:spTree>
    <p:extLst>
      <p:ext uri="{BB962C8B-B14F-4D97-AF65-F5344CB8AC3E}">
        <p14:creationId xmlns:p14="http://schemas.microsoft.com/office/powerpoint/2010/main" val="3584098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6" name="Freeform 7">
            <a:extLst>
              <a:ext uri="{FF2B5EF4-FFF2-40B4-BE49-F238E27FC236}">
                <a16:creationId xmlns:a16="http://schemas.microsoft.com/office/drawing/2014/main" id="{27ED9C6F-41DF-4D9F-BA1A-51F35214C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Título 3">
            <a:extLst>
              <a:ext uri="{FF2B5EF4-FFF2-40B4-BE49-F238E27FC236}">
                <a16:creationId xmlns:a16="http://schemas.microsoft.com/office/drawing/2014/main" id="{26985312-F643-6277-8620-9DC46D572E98}"/>
              </a:ext>
            </a:extLst>
          </p:cNvPr>
          <p:cNvSpPr>
            <a:spLocks noGrp="1"/>
          </p:cNvSpPr>
          <p:nvPr>
            <p:ph type="title"/>
          </p:nvPr>
        </p:nvSpPr>
        <p:spPr>
          <a:xfrm>
            <a:off x="646111" y="452718"/>
            <a:ext cx="5557919" cy="1180711"/>
          </a:xfrm>
        </p:spPr>
        <p:txBody>
          <a:bodyPr vert="horz" lIns="91440" tIns="45720" rIns="91440" bIns="45720" rtlCol="0" anchor="t">
            <a:normAutofit/>
          </a:bodyPr>
          <a:lstStyle/>
          <a:p>
            <a:pPr eaLnBrk="1" hangingPunct="1"/>
            <a:r>
              <a:rPr lang="en-US" sz="3200" dirty="0">
                <a:latin typeface="Comic Sans MS" panose="030F0702030302020204" pitchFamily="66" charset="0"/>
              </a:rPr>
              <a:t>Casos </a:t>
            </a:r>
            <a:r>
              <a:rPr lang="en-US" sz="3200" dirty="0" err="1">
                <a:latin typeface="Comic Sans MS" panose="030F0702030302020204" pitchFamily="66" charset="0"/>
              </a:rPr>
              <a:t>prácticos</a:t>
            </a:r>
            <a:r>
              <a:rPr lang="en-US" sz="3200" dirty="0">
                <a:latin typeface="Comic Sans MS" panose="030F0702030302020204" pitchFamily="66" charset="0"/>
              </a:rPr>
              <a:t> y </a:t>
            </a:r>
            <a:r>
              <a:rPr lang="en-US" sz="3200" dirty="0" err="1">
                <a:latin typeface="Comic Sans MS" panose="030F0702030302020204" pitchFamily="66" charset="0"/>
              </a:rPr>
              <a:t>ejemplos</a:t>
            </a:r>
            <a:endParaRPr lang="en-US" sz="3200" dirty="0">
              <a:latin typeface="Comic Sans MS" panose="030F0702030302020204" pitchFamily="66" charset="0"/>
            </a:endParaRPr>
          </a:p>
        </p:txBody>
      </p:sp>
      <p:sp>
        <p:nvSpPr>
          <p:cNvPr id="18" name="Rectangle 17">
            <a:extLst>
              <a:ext uri="{FF2B5EF4-FFF2-40B4-BE49-F238E27FC236}">
                <a16:creationId xmlns:a16="http://schemas.microsoft.com/office/drawing/2014/main" id="{30229322-788F-4D9D-B670-83490ECE4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a:extLst>
              <a:ext uri="{FF2B5EF4-FFF2-40B4-BE49-F238E27FC236}">
                <a16:creationId xmlns:a16="http://schemas.microsoft.com/office/drawing/2014/main" id="{ADF4A6DD-CB54-40FE-922D-F885BAA4E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2" name="Marcador de contenido 2">
            <a:extLst>
              <a:ext uri="{FF2B5EF4-FFF2-40B4-BE49-F238E27FC236}">
                <a16:creationId xmlns:a16="http://schemas.microsoft.com/office/drawing/2014/main" id="{6E5073E8-77AC-A76B-58B1-A0312D4DE7C2}"/>
              </a:ext>
            </a:extLst>
          </p:cNvPr>
          <p:cNvSpPr txBox="1">
            <a:spLocks/>
          </p:cNvSpPr>
          <p:nvPr/>
        </p:nvSpPr>
        <p:spPr bwMode="auto">
          <a:xfrm>
            <a:off x="643856" y="2548281"/>
            <a:ext cx="5849541" cy="280246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eaLnBrk="1" hangingPunct="1">
              <a:lnSpc>
                <a:spcPct val="90000"/>
              </a:lnSpc>
              <a:spcAft>
                <a:spcPts val="0"/>
              </a:spcAft>
              <a:buNone/>
            </a:pPr>
            <a:r>
              <a:rPr lang="en-US" sz="2400" dirty="0" err="1">
                <a:solidFill>
                  <a:schemeClr val="bg1"/>
                </a:solidFill>
                <a:latin typeface="Comic Sans MS" panose="030F0702030302020204" pitchFamily="66" charset="0"/>
              </a:rPr>
              <a:t>Empresa</a:t>
            </a:r>
            <a:r>
              <a:rPr lang="en-US" sz="2400" dirty="0">
                <a:solidFill>
                  <a:schemeClr val="bg1"/>
                </a:solidFill>
                <a:latin typeface="Comic Sans MS" panose="030F0702030302020204" pitchFamily="66" charset="0"/>
              </a:rPr>
              <a:t> de </a:t>
            </a:r>
            <a:r>
              <a:rPr lang="en-US" sz="2400" dirty="0" err="1">
                <a:solidFill>
                  <a:schemeClr val="bg1"/>
                </a:solidFill>
                <a:latin typeface="Comic Sans MS" panose="030F0702030302020204" pitchFamily="66" charset="0"/>
              </a:rPr>
              <a:t>repostería</a:t>
            </a:r>
            <a:r>
              <a:rPr lang="en-US" sz="2400" dirty="0">
                <a:solidFill>
                  <a:schemeClr val="bg1"/>
                </a:solidFill>
                <a:latin typeface="Comic Sans MS" panose="030F0702030302020204" pitchFamily="66" charset="0"/>
              </a:rPr>
              <a:t> </a:t>
            </a:r>
          </a:p>
          <a:p>
            <a:pPr marL="0" indent="0" eaLnBrk="1" hangingPunct="1">
              <a:lnSpc>
                <a:spcPct val="90000"/>
              </a:lnSpc>
              <a:spcAft>
                <a:spcPts val="0"/>
              </a:spcAft>
              <a:buNone/>
            </a:pPr>
            <a:r>
              <a:rPr lang="en-US" sz="2400" dirty="0" err="1">
                <a:solidFill>
                  <a:schemeClr val="bg1"/>
                </a:solidFill>
                <a:latin typeface="Comic Sans MS" panose="030F0702030302020204" pitchFamily="66" charset="0"/>
              </a:rPr>
              <a:t>Restaurantes</a:t>
            </a:r>
            <a:endParaRPr lang="en-US" sz="2400" dirty="0">
              <a:solidFill>
                <a:schemeClr val="bg1"/>
              </a:solidFill>
              <a:latin typeface="Comic Sans MS" panose="030F0702030302020204" pitchFamily="66" charset="0"/>
            </a:endParaRPr>
          </a:p>
          <a:p>
            <a:pPr marL="0" indent="0" eaLnBrk="1" hangingPunct="1">
              <a:lnSpc>
                <a:spcPct val="90000"/>
              </a:lnSpc>
              <a:spcAft>
                <a:spcPts val="0"/>
              </a:spcAft>
              <a:buNone/>
            </a:pPr>
            <a:r>
              <a:rPr lang="en-US" sz="2400" dirty="0" err="1">
                <a:solidFill>
                  <a:schemeClr val="bg1"/>
                </a:solidFill>
                <a:latin typeface="Comic Sans MS" panose="030F0702030302020204" pitchFamily="66" charset="0"/>
              </a:rPr>
              <a:t>Empresa</a:t>
            </a:r>
            <a:r>
              <a:rPr lang="en-US" sz="2400" dirty="0">
                <a:solidFill>
                  <a:schemeClr val="bg1"/>
                </a:solidFill>
                <a:latin typeface="Comic Sans MS" panose="030F0702030302020204" pitchFamily="66" charset="0"/>
              </a:rPr>
              <a:t> de </a:t>
            </a:r>
            <a:r>
              <a:rPr lang="en-US" sz="2400" dirty="0" err="1">
                <a:solidFill>
                  <a:schemeClr val="bg1"/>
                </a:solidFill>
                <a:latin typeface="Comic Sans MS" panose="030F0702030302020204" pitchFamily="66" charset="0"/>
              </a:rPr>
              <a:t>decoracion</a:t>
            </a:r>
            <a:r>
              <a:rPr lang="en-US" sz="2400" dirty="0">
                <a:solidFill>
                  <a:schemeClr val="bg1"/>
                </a:solidFill>
                <a:latin typeface="Comic Sans MS" panose="030F0702030302020204" pitchFamily="66" charset="0"/>
              </a:rPr>
              <a:t> floral y </a:t>
            </a:r>
            <a:r>
              <a:rPr lang="en-US" sz="2400" dirty="0" err="1">
                <a:solidFill>
                  <a:schemeClr val="bg1"/>
                </a:solidFill>
                <a:latin typeface="Comic Sans MS" panose="030F0702030302020204" pitchFamily="66" charset="0"/>
              </a:rPr>
              <a:t>eventos</a:t>
            </a:r>
            <a:endParaRPr lang="en-US" sz="2400" dirty="0">
              <a:solidFill>
                <a:schemeClr val="bg1"/>
              </a:solidFill>
              <a:latin typeface="Comic Sans MS" panose="030F0702030302020204" pitchFamily="66" charset="0"/>
            </a:endParaRPr>
          </a:p>
          <a:p>
            <a:pPr marL="0" indent="0" eaLnBrk="1" hangingPunct="1">
              <a:lnSpc>
                <a:spcPct val="90000"/>
              </a:lnSpc>
              <a:spcAft>
                <a:spcPts val="0"/>
              </a:spcAft>
              <a:buNone/>
            </a:pPr>
            <a:r>
              <a:rPr lang="en-US" sz="2400" dirty="0">
                <a:solidFill>
                  <a:schemeClr val="bg1"/>
                </a:solidFill>
                <a:latin typeface="Comic Sans MS" panose="030F0702030302020204" pitchFamily="66" charset="0"/>
              </a:rPr>
              <a:t>Tienda de </a:t>
            </a:r>
            <a:r>
              <a:rPr lang="en-US" sz="2400" dirty="0" err="1">
                <a:solidFill>
                  <a:schemeClr val="bg1"/>
                </a:solidFill>
                <a:latin typeface="Comic Sans MS" panose="030F0702030302020204" pitchFamily="66" charset="0"/>
              </a:rPr>
              <a:t>productos</a:t>
            </a:r>
            <a:r>
              <a:rPr lang="en-US" sz="2400" dirty="0">
                <a:solidFill>
                  <a:schemeClr val="bg1"/>
                </a:solidFill>
                <a:latin typeface="Comic Sans MS" panose="030F0702030302020204" pitchFamily="66" charset="0"/>
              </a:rPr>
              <a:t> </a:t>
            </a:r>
            <a:r>
              <a:rPr lang="en-US" sz="2400" dirty="0" err="1">
                <a:solidFill>
                  <a:schemeClr val="bg1"/>
                </a:solidFill>
                <a:latin typeface="Comic Sans MS" panose="030F0702030302020204" pitchFamily="66" charset="0"/>
              </a:rPr>
              <a:t>aromáticos</a:t>
            </a:r>
            <a:endParaRPr lang="en-US" sz="2400" dirty="0">
              <a:solidFill>
                <a:schemeClr val="bg1"/>
              </a:solidFill>
              <a:latin typeface="Comic Sans MS" panose="030F0702030302020204" pitchFamily="66" charset="0"/>
            </a:endParaRPr>
          </a:p>
          <a:p>
            <a:pPr marL="0" indent="0" eaLnBrk="1" hangingPunct="1">
              <a:lnSpc>
                <a:spcPct val="90000"/>
              </a:lnSpc>
              <a:spcAft>
                <a:spcPts val="0"/>
              </a:spcAft>
              <a:buNone/>
            </a:pPr>
            <a:r>
              <a:rPr lang="en-US" sz="2400" dirty="0">
                <a:solidFill>
                  <a:schemeClr val="bg1"/>
                </a:solidFill>
                <a:latin typeface="Comic Sans MS" panose="030F0702030302020204" pitchFamily="66" charset="0"/>
              </a:rPr>
              <a:t>Tienda de ……………………………………</a:t>
            </a:r>
          </a:p>
          <a:p>
            <a:pPr marL="0" indent="0" eaLnBrk="1" hangingPunct="1">
              <a:lnSpc>
                <a:spcPct val="90000"/>
              </a:lnSpc>
              <a:spcAft>
                <a:spcPts val="0"/>
              </a:spcAft>
              <a:buNone/>
            </a:pPr>
            <a:r>
              <a:rPr lang="en-US" sz="2400" dirty="0" err="1">
                <a:solidFill>
                  <a:schemeClr val="bg1"/>
                </a:solidFill>
                <a:latin typeface="Comic Sans MS" panose="030F0702030302020204" pitchFamily="66" charset="0"/>
              </a:rPr>
              <a:t>Venta</a:t>
            </a:r>
            <a:r>
              <a:rPr lang="en-US" sz="2400" dirty="0">
                <a:solidFill>
                  <a:schemeClr val="bg1"/>
                </a:solidFill>
                <a:latin typeface="Comic Sans MS" panose="030F0702030302020204" pitchFamily="66" charset="0"/>
              </a:rPr>
              <a:t> on line de………………………….</a:t>
            </a:r>
          </a:p>
          <a:p>
            <a:pPr marL="0" indent="0" eaLnBrk="1" hangingPunct="1">
              <a:lnSpc>
                <a:spcPct val="90000"/>
              </a:lnSpc>
              <a:spcAft>
                <a:spcPts val="0"/>
              </a:spcAft>
              <a:buNone/>
            </a:pPr>
            <a:endParaRPr lang="en-US" sz="2400" dirty="0">
              <a:solidFill>
                <a:schemeClr val="bg1"/>
              </a:solidFill>
              <a:latin typeface="Comic Sans MS" panose="030F0702030302020204" pitchFamily="66" charset="0"/>
            </a:endParaRPr>
          </a:p>
          <a:p>
            <a:pPr marL="0" indent="0" eaLnBrk="1" hangingPunct="1">
              <a:lnSpc>
                <a:spcPct val="90000"/>
              </a:lnSpc>
              <a:spcAft>
                <a:spcPts val="0"/>
              </a:spcAft>
              <a:buNone/>
            </a:pPr>
            <a:endParaRPr lang="en-US" sz="2400" dirty="0">
              <a:solidFill>
                <a:schemeClr val="bg1"/>
              </a:solidFill>
              <a:latin typeface="Comic Sans MS" panose="030F0702030302020204" pitchFamily="66" charset="0"/>
            </a:endParaRPr>
          </a:p>
          <a:p>
            <a:pPr marL="0" indent="0" eaLnBrk="1" hangingPunct="1">
              <a:lnSpc>
                <a:spcPct val="90000"/>
              </a:lnSpc>
              <a:spcAft>
                <a:spcPts val="0"/>
              </a:spcAft>
              <a:buNone/>
            </a:pPr>
            <a:endParaRPr lang="en-US" sz="2400" dirty="0">
              <a:solidFill>
                <a:schemeClr val="bg1"/>
              </a:solidFill>
              <a:latin typeface="Comic Sans MS" panose="030F0702030302020204" pitchFamily="66" charset="0"/>
            </a:endParaRPr>
          </a:p>
          <a:p>
            <a:pPr marL="0" indent="0" eaLnBrk="1" hangingPunct="1">
              <a:lnSpc>
                <a:spcPct val="90000"/>
              </a:lnSpc>
              <a:spcAft>
                <a:spcPts val="0"/>
              </a:spcAft>
              <a:buNone/>
            </a:pPr>
            <a:endParaRPr lang="en-US" sz="2400" dirty="0">
              <a:solidFill>
                <a:schemeClr val="bg1"/>
              </a:solidFill>
              <a:latin typeface="Comic Sans MS" panose="030F0702030302020204" pitchFamily="66" charset="0"/>
            </a:endParaRPr>
          </a:p>
          <a:p>
            <a:pPr marL="0" indent="0" eaLnBrk="1" hangingPunct="1">
              <a:lnSpc>
                <a:spcPct val="90000"/>
              </a:lnSpc>
              <a:spcAft>
                <a:spcPts val="0"/>
              </a:spcAft>
              <a:buFont typeface="Wingdings 3" charset="2"/>
              <a:buChar char=""/>
            </a:pPr>
            <a:endParaRPr lang="en-US" sz="2400" dirty="0">
              <a:solidFill>
                <a:schemeClr val="bg1"/>
              </a:solidFill>
              <a:latin typeface="Comic Sans MS" panose="030F0702030302020204" pitchFamily="66" charset="0"/>
            </a:endParaRPr>
          </a:p>
          <a:p>
            <a:pPr marL="0" indent="0" eaLnBrk="1" hangingPunct="1">
              <a:lnSpc>
                <a:spcPct val="90000"/>
              </a:lnSpc>
              <a:spcAft>
                <a:spcPts val="0"/>
              </a:spcAft>
              <a:buFont typeface="Wingdings 3" charset="2"/>
              <a:buChar char=""/>
            </a:pPr>
            <a:endParaRPr lang="en-US" sz="2400" dirty="0">
              <a:solidFill>
                <a:schemeClr val="bg1"/>
              </a:solidFill>
              <a:latin typeface="Comic Sans MS" panose="030F0702030302020204" pitchFamily="66" charset="0"/>
            </a:endParaRPr>
          </a:p>
          <a:p>
            <a:pPr marL="0" indent="0" eaLnBrk="1" hangingPunct="1">
              <a:lnSpc>
                <a:spcPct val="90000"/>
              </a:lnSpc>
              <a:spcAft>
                <a:spcPts val="0"/>
              </a:spcAft>
              <a:buFont typeface="Wingdings 3" charset="2"/>
              <a:buChar char=""/>
            </a:pPr>
            <a:endParaRPr lang="en-US" sz="1700" dirty="0">
              <a:solidFill>
                <a:schemeClr val="bg1"/>
              </a:solidFill>
            </a:endParaRPr>
          </a:p>
        </p:txBody>
      </p:sp>
      <p:sp>
        <p:nvSpPr>
          <p:cNvPr id="12" name="CuadroTexto 11">
            <a:extLst>
              <a:ext uri="{FF2B5EF4-FFF2-40B4-BE49-F238E27FC236}">
                <a16:creationId xmlns:a16="http://schemas.microsoft.com/office/drawing/2014/main" id="{C69D126D-7399-F6FC-C3DB-5DC8AC6CF8EB}"/>
              </a:ext>
            </a:extLst>
          </p:cNvPr>
          <p:cNvSpPr txBox="1"/>
          <p:nvPr/>
        </p:nvSpPr>
        <p:spPr>
          <a:xfrm>
            <a:off x="6687235" y="2350481"/>
            <a:ext cx="4612510" cy="3416320"/>
          </a:xfrm>
          <a:prstGeom prst="rect">
            <a:avLst/>
          </a:prstGeom>
          <a:noFill/>
        </p:spPr>
        <p:txBody>
          <a:bodyPr wrap="square">
            <a:spAutoFit/>
          </a:bodyPr>
          <a:lstStyle/>
          <a:p>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ES" dirty="0">
                <a:solidFill>
                  <a:schemeClr val="bg1"/>
                </a:solidFill>
                <a:latin typeface="Comic Sans MS" panose="030F0702030302020204" pitchFamily="66" charset="0"/>
                <a:cs typeface="Times New Roman" panose="02020603050405020304" pitchFamily="18" charset="0"/>
              </a:rPr>
              <a:t>En todos los casos hay que preguntarse primero:</a:t>
            </a:r>
          </a:p>
          <a:p>
            <a:r>
              <a:rPr lang="es-ES" dirty="0">
                <a:solidFill>
                  <a:schemeClr val="bg1"/>
                </a:solidFill>
                <a:latin typeface="Comic Sans MS" panose="030F0702030302020204" pitchFamily="66" charset="0"/>
                <a:cs typeface="Times New Roman" panose="02020603050405020304" pitchFamily="18" charset="0"/>
              </a:rPr>
              <a:t>¿</a:t>
            </a:r>
            <a:r>
              <a:rPr lang="es-ES" sz="18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 quién pretende dar servicio nuestro modelo de negocio? </a:t>
            </a:r>
          </a:p>
          <a:p>
            <a:r>
              <a:rPr lang="es-ES" sz="18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¿Quiénes van a ser potencialmente nuestros clientes? </a:t>
            </a:r>
          </a:p>
          <a:p>
            <a:r>
              <a:rPr lang="es-ES"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¿Cuáles son los hábitos de compra o de consumo?</a:t>
            </a:r>
          </a:p>
          <a:p>
            <a:r>
              <a:rPr lang="es-ES" sz="18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¿Qué problemas les solucionas o que beneficios obtienen?</a:t>
            </a:r>
          </a:p>
          <a:p>
            <a:r>
              <a:rPr lang="es-ES" sz="18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Piensa en las personas que van a comprar tus productos y las que decidirán</a:t>
            </a:r>
            <a:endParaRPr lang="es-ES" dirty="0">
              <a:solidFill>
                <a:schemeClr val="bg1"/>
              </a:solidFill>
              <a:latin typeface="Comic Sans MS" panose="030F0702030302020204" pitchFamily="66" charset="0"/>
            </a:endParaRPr>
          </a:p>
        </p:txBody>
      </p:sp>
      <p:pic>
        <p:nvPicPr>
          <p:cNvPr id="14" name="Imagen 13">
            <a:extLst>
              <a:ext uri="{FF2B5EF4-FFF2-40B4-BE49-F238E27FC236}">
                <a16:creationId xmlns:a16="http://schemas.microsoft.com/office/drawing/2014/main" id="{333ADCE8-81A0-E92A-A1E4-47142316ACD8}"/>
              </a:ext>
            </a:extLst>
          </p:cNvPr>
          <p:cNvPicPr>
            <a:picLocks noChangeAspect="1"/>
          </p:cNvPicPr>
          <p:nvPr/>
        </p:nvPicPr>
        <p:blipFill>
          <a:blip r:embed="rId3"/>
          <a:stretch>
            <a:fillRect/>
          </a:stretch>
        </p:blipFill>
        <p:spPr>
          <a:xfrm>
            <a:off x="6687235" y="198618"/>
            <a:ext cx="4778024" cy="1688909"/>
          </a:xfrm>
          <a:prstGeom prst="rect">
            <a:avLst/>
          </a:prstGeom>
        </p:spPr>
      </p:pic>
    </p:spTree>
    <p:extLst>
      <p:ext uri="{BB962C8B-B14F-4D97-AF65-F5344CB8AC3E}">
        <p14:creationId xmlns:p14="http://schemas.microsoft.com/office/powerpoint/2010/main" val="1319636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0A0BCF05-F090-7DFB-05F4-814033A33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52" y="63661"/>
            <a:ext cx="10595791" cy="64634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15">
            <a:extLst>
              <a:ext uri="{FF2B5EF4-FFF2-40B4-BE49-F238E27FC236}">
                <a16:creationId xmlns:a16="http://schemas.microsoft.com/office/drawing/2014/main" id="{46318BE5-AFD0-F084-43F4-6749C83427E9}"/>
              </a:ext>
            </a:extLst>
          </p:cNvPr>
          <p:cNvSpPr txBox="1">
            <a:spLocks noChangeArrowheads="1"/>
          </p:cNvSpPr>
          <p:nvPr/>
        </p:nvSpPr>
        <p:spPr bwMode="auto">
          <a:xfrm>
            <a:off x="7558088" y="457200"/>
            <a:ext cx="75088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Fecha:</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8" name="Text Box 11">
            <a:extLst>
              <a:ext uri="{FF2B5EF4-FFF2-40B4-BE49-F238E27FC236}">
                <a16:creationId xmlns:a16="http://schemas.microsoft.com/office/drawing/2014/main" id="{59C7ACFC-128D-CA68-4BE6-CD028DACF486}"/>
              </a:ext>
            </a:extLst>
          </p:cNvPr>
          <p:cNvSpPr txBox="1">
            <a:spLocks noChangeArrowheads="1"/>
          </p:cNvSpPr>
          <p:nvPr/>
        </p:nvSpPr>
        <p:spPr bwMode="auto">
          <a:xfrm>
            <a:off x="8829675" y="457200"/>
            <a:ext cx="8826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Nº de Iteración:</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9" name="2 Cuadro de texto">
            <a:extLst>
              <a:ext uri="{FF2B5EF4-FFF2-40B4-BE49-F238E27FC236}">
                <a16:creationId xmlns:a16="http://schemas.microsoft.com/office/drawing/2014/main" id="{EDDA7153-426F-C575-24FB-31D9AE8CFF11}"/>
              </a:ext>
            </a:extLst>
          </p:cNvPr>
          <p:cNvSpPr txBox="1">
            <a:spLocks noChangeArrowheads="1"/>
          </p:cNvSpPr>
          <p:nvPr/>
        </p:nvSpPr>
        <p:spPr bwMode="auto">
          <a:xfrm>
            <a:off x="-44450" y="6969125"/>
            <a:ext cx="3673475" cy="215900"/>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Este material forma parte del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Mentoring para emprendedores</a:t>
            </a: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 |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¿Cómo completar este canvas?</a:t>
            </a: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20" name="28 Esquina doblada">
            <a:extLst>
              <a:ext uri="{FF2B5EF4-FFF2-40B4-BE49-F238E27FC236}">
                <a16:creationId xmlns:a16="http://schemas.microsoft.com/office/drawing/2014/main" id="{95EA3C5F-3ED9-2911-9E75-108EFE5A2E24}"/>
              </a:ext>
            </a:extLst>
          </p:cNvPr>
          <p:cNvSpPr>
            <a:spLocks/>
          </p:cNvSpPr>
          <p:nvPr/>
        </p:nvSpPr>
        <p:spPr bwMode="auto">
          <a:xfrm>
            <a:off x="4907665" y="772610"/>
            <a:ext cx="1668364" cy="265639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Soy un </a:t>
            </a:r>
            <a:r>
              <a:rPr lang="es-ES" altLang="es-ES" sz="1600" b="1" dirty="0" err="1">
                <a:solidFill>
                  <a:srgbClr val="44546A"/>
                </a:solidFill>
                <a:latin typeface="Comic Sans MS" panose="030F0702030302020204" pitchFamily="66" charset="0"/>
                <a:cs typeface="Times New Roman" panose="02020603050405020304" pitchFamily="18" charset="0"/>
              </a:rPr>
              <a:t>pos</a:t>
            </a:r>
            <a:r>
              <a:rPr lang="es-ES" altLang="es-ES" sz="1600" b="1" dirty="0">
                <a:solidFill>
                  <a:srgbClr val="44546A"/>
                </a:solidFill>
                <a:latin typeface="Comic Sans MS" panose="030F0702030302020204" pitchFamily="66" charset="0"/>
                <a:cs typeface="Times New Roman" panose="02020603050405020304" pitchFamily="18" charset="0"/>
              </a:rPr>
              <a:t> </a:t>
            </a:r>
            <a:r>
              <a:rPr lang="es-ES" altLang="es-ES" sz="1600" b="1" dirty="0" err="1">
                <a:solidFill>
                  <a:srgbClr val="44546A"/>
                </a:solidFill>
                <a:latin typeface="Comic Sans MS" panose="030F0702030302020204" pitchFamily="66" charset="0"/>
                <a:cs typeface="Times New Roman" panose="02020603050405020304" pitchFamily="18" charset="0"/>
              </a:rPr>
              <a:t>it</a:t>
            </a:r>
            <a:r>
              <a:rPr lang="es-ES" altLang="es-ES" sz="1600" b="1" dirty="0">
                <a:solidFill>
                  <a:srgbClr val="44546A"/>
                </a:solidFill>
                <a:latin typeface="Comic Sans MS" panose="030F0702030302020204" pitchFamily="66" charset="0"/>
                <a:cs typeface="Times New Roman" panose="02020603050405020304" pitchFamily="18" charset="0"/>
              </a:rPr>
              <a:t>, úsame</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29 Esquina doblada">
            <a:extLst>
              <a:ext uri="{FF2B5EF4-FFF2-40B4-BE49-F238E27FC236}">
                <a16:creationId xmlns:a16="http://schemas.microsoft.com/office/drawing/2014/main" id="{DDE925C9-7803-F9A1-EDA7-0E395E289565}"/>
              </a:ext>
            </a:extLst>
          </p:cNvPr>
          <p:cNvSpPr>
            <a:spLocks/>
          </p:cNvSpPr>
          <p:nvPr/>
        </p:nvSpPr>
        <p:spPr bwMode="auto">
          <a:xfrm>
            <a:off x="8308975" y="4888876"/>
            <a:ext cx="2008455" cy="1638199"/>
          </a:xfrm>
          <a:prstGeom prst="foldedCorner">
            <a:avLst>
              <a:gd name="adj" fmla="val 16667"/>
            </a:avLst>
          </a:prstGeom>
          <a:solidFill>
            <a:srgbClr val="18F8ED"/>
          </a:solidFill>
          <a:ln w="3175">
            <a:solidFill>
              <a:srgbClr val="07E3D9"/>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bg1"/>
                </a:solidFill>
                <a:effectLst/>
                <a:latin typeface="Comic Sans MS" panose="030F0702030302020204" pitchFamily="66" charset="0"/>
              </a:rPr>
              <a:t>Soy un </a:t>
            </a:r>
            <a:r>
              <a:rPr kumimoji="0" lang="es-ES" altLang="es-ES" sz="1800" b="0" i="0" u="none" strike="noStrike" cap="none" normalizeH="0" baseline="0" dirty="0" err="1">
                <a:ln>
                  <a:noFill/>
                </a:ln>
                <a:solidFill>
                  <a:schemeClr val="bg1"/>
                </a:solidFill>
                <a:effectLst/>
                <a:latin typeface="Comic Sans MS" panose="030F0702030302020204" pitchFamily="66" charset="0"/>
              </a:rPr>
              <a:t>pos</a:t>
            </a:r>
            <a:r>
              <a:rPr kumimoji="0" lang="es-ES" altLang="es-ES" sz="1800" b="0" i="0" u="none" strike="noStrike" cap="none" normalizeH="0" baseline="0" dirty="0">
                <a:ln>
                  <a:noFill/>
                </a:ln>
                <a:solidFill>
                  <a:schemeClr val="bg1"/>
                </a:solidFill>
                <a:effectLst/>
                <a:latin typeface="Comic Sans MS" panose="030F0702030302020204" pitchFamily="66" charset="0"/>
              </a:rPr>
              <a:t> </a:t>
            </a:r>
            <a:r>
              <a:rPr kumimoji="0" lang="es-ES" altLang="es-ES" sz="1800" b="0" i="0" u="none" strike="noStrike" cap="none" normalizeH="0" baseline="0" dirty="0" err="1">
                <a:ln>
                  <a:noFill/>
                </a:ln>
                <a:solidFill>
                  <a:schemeClr val="bg1"/>
                </a:solidFill>
                <a:effectLst/>
                <a:latin typeface="Comic Sans MS" panose="030F0702030302020204" pitchFamily="66" charset="0"/>
              </a:rPr>
              <a:t>it</a:t>
            </a:r>
            <a:r>
              <a:rPr kumimoji="0" lang="es-ES" altLang="es-ES" sz="1800" b="0" i="0" u="none" strike="noStrike" cap="none" normalizeH="0" baseline="0" dirty="0">
                <a:ln>
                  <a:noFill/>
                </a:ln>
                <a:solidFill>
                  <a:schemeClr val="bg1"/>
                </a:solidFill>
                <a:effectLst/>
                <a:latin typeface="Comic Sans MS" panose="030F0702030302020204" pitchFamily="66" charset="0"/>
              </a:rPr>
              <a:t>, ponme donde quieras</a:t>
            </a:r>
          </a:p>
        </p:txBody>
      </p:sp>
      <p:sp>
        <p:nvSpPr>
          <p:cNvPr id="23" name="Rectangle 16">
            <a:extLst>
              <a:ext uri="{FF2B5EF4-FFF2-40B4-BE49-F238E27FC236}">
                <a16:creationId xmlns:a16="http://schemas.microsoft.com/office/drawing/2014/main" id="{168B1BA2-398B-1417-A535-4CD24ECA878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4" name="Rectangle 27">
            <a:extLst>
              <a:ext uri="{FF2B5EF4-FFF2-40B4-BE49-F238E27FC236}">
                <a16:creationId xmlns:a16="http://schemas.microsoft.com/office/drawing/2014/main" id="{7467C157-C302-9B3C-66EE-FFBDDEC79FFD}"/>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5" name="28 Esquina doblada">
            <a:extLst>
              <a:ext uri="{FF2B5EF4-FFF2-40B4-BE49-F238E27FC236}">
                <a16:creationId xmlns:a16="http://schemas.microsoft.com/office/drawing/2014/main" id="{FF022BBE-FCC8-C2A9-9DF7-C711D3D62199}"/>
              </a:ext>
            </a:extLst>
          </p:cNvPr>
          <p:cNvSpPr>
            <a:spLocks/>
          </p:cNvSpPr>
          <p:nvPr/>
        </p:nvSpPr>
        <p:spPr bwMode="auto">
          <a:xfrm>
            <a:off x="9248172" y="872460"/>
            <a:ext cx="1791570" cy="2556539"/>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Soy un </a:t>
            </a:r>
            <a:r>
              <a:rPr lang="es-ES" altLang="es-ES" sz="1600" b="1" dirty="0" err="1">
                <a:solidFill>
                  <a:srgbClr val="44546A"/>
                </a:solidFill>
                <a:latin typeface="Comic Sans MS" panose="030F0702030302020204" pitchFamily="66" charset="0"/>
                <a:cs typeface="Times New Roman" panose="02020603050405020304" pitchFamily="18" charset="0"/>
              </a:rPr>
              <a:t>pos</a:t>
            </a:r>
            <a:r>
              <a:rPr lang="es-ES" altLang="es-ES" sz="1600" b="1" dirty="0">
                <a:solidFill>
                  <a:srgbClr val="44546A"/>
                </a:solidFill>
                <a:latin typeface="Comic Sans MS" panose="030F0702030302020204" pitchFamily="66" charset="0"/>
                <a:cs typeface="Times New Roman" panose="02020603050405020304" pitchFamily="18" charset="0"/>
              </a:rPr>
              <a:t> </a:t>
            </a:r>
            <a:r>
              <a:rPr lang="es-ES" altLang="es-ES" sz="1600" b="1" dirty="0" err="1">
                <a:solidFill>
                  <a:srgbClr val="44546A"/>
                </a:solidFill>
                <a:latin typeface="Comic Sans MS" panose="030F0702030302020204" pitchFamily="66" charset="0"/>
                <a:cs typeface="Times New Roman" panose="02020603050405020304" pitchFamily="18" charset="0"/>
              </a:rPr>
              <a:t>it</a:t>
            </a:r>
            <a:r>
              <a:rPr lang="es-ES" altLang="es-ES" sz="1600" b="1" dirty="0">
                <a:solidFill>
                  <a:srgbClr val="44546A"/>
                </a:solidFill>
                <a:latin typeface="Comic Sans MS" panose="030F0702030302020204" pitchFamily="66" charset="0"/>
                <a:cs typeface="Times New Roman" panose="02020603050405020304" pitchFamily="18" charset="0"/>
              </a:rPr>
              <a:t>, escribe lo que quieras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5899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567D42-66D5-97DB-958E-2C59E62C5167}"/>
              </a:ext>
            </a:extLst>
          </p:cNvPr>
          <p:cNvSpPr>
            <a:spLocks noGrp="1"/>
          </p:cNvSpPr>
          <p:nvPr>
            <p:ph type="title"/>
          </p:nvPr>
        </p:nvSpPr>
        <p:spPr>
          <a:xfrm>
            <a:off x="2666872" y="278558"/>
            <a:ext cx="5494116" cy="662083"/>
          </a:xfrm>
        </p:spPr>
        <p:txBody>
          <a:bodyPr/>
          <a:lstStyle/>
          <a:p>
            <a:r>
              <a:rPr lang="es-ES" sz="3200" dirty="0" err="1">
                <a:latin typeface="Comic Sans MS" panose="030F0702030302020204" pitchFamily="66" charset="0"/>
              </a:rPr>
              <a:t>Model</a:t>
            </a:r>
            <a:r>
              <a:rPr lang="es-ES" sz="3200" dirty="0">
                <a:latin typeface="Comic Sans MS" panose="030F0702030302020204" pitchFamily="66" charset="0"/>
              </a:rPr>
              <a:t> Business </a:t>
            </a:r>
            <a:r>
              <a:rPr lang="es-ES" sz="3200" dirty="0" err="1">
                <a:latin typeface="Comic Sans MS" panose="030F0702030302020204" pitchFamily="66" charset="0"/>
              </a:rPr>
              <a:t>Canvas</a:t>
            </a:r>
            <a:endParaRPr lang="es-ES" sz="3200" dirty="0"/>
          </a:p>
        </p:txBody>
      </p:sp>
      <p:pic>
        <p:nvPicPr>
          <p:cNvPr id="6" name="Marcador de contenido 5">
            <a:extLst>
              <a:ext uri="{FF2B5EF4-FFF2-40B4-BE49-F238E27FC236}">
                <a16:creationId xmlns:a16="http://schemas.microsoft.com/office/drawing/2014/main" id="{1037918B-558C-E748-3D6F-7E1AAA746426}"/>
              </a:ext>
            </a:extLst>
          </p:cNvPr>
          <p:cNvPicPr>
            <a:picLocks noGrp="1" noChangeAspect="1"/>
          </p:cNvPicPr>
          <p:nvPr>
            <p:ph idx="1"/>
          </p:nvPr>
        </p:nvPicPr>
        <p:blipFill>
          <a:blip r:embed="rId2"/>
          <a:stretch>
            <a:fillRect/>
          </a:stretch>
        </p:blipFill>
        <p:spPr>
          <a:xfrm>
            <a:off x="670174" y="1069904"/>
            <a:ext cx="10427583" cy="5788096"/>
          </a:xfrm>
        </p:spPr>
      </p:pic>
      <p:sp>
        <p:nvSpPr>
          <p:cNvPr id="3" name="Título 1">
            <a:extLst>
              <a:ext uri="{FF2B5EF4-FFF2-40B4-BE49-F238E27FC236}">
                <a16:creationId xmlns:a16="http://schemas.microsoft.com/office/drawing/2014/main" id="{230958E9-E80A-A604-A35A-D699C4CC6607}"/>
              </a:ext>
            </a:extLst>
          </p:cNvPr>
          <p:cNvSpPr txBox="1">
            <a:spLocks/>
          </p:cNvSpPr>
          <p:nvPr/>
        </p:nvSpPr>
        <p:spPr bwMode="auto">
          <a:xfrm>
            <a:off x="1486467" y="3519051"/>
            <a:ext cx="3234620" cy="66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4200" kern="1200">
                <a:solidFill>
                  <a:schemeClr val="tx2"/>
                </a:solidFill>
                <a:latin typeface="+mj-lt"/>
                <a:ea typeface="+mj-ea"/>
                <a:cs typeface="+mj-cs"/>
              </a:defRPr>
            </a:lvl1pPr>
            <a:lvl2pPr algn="l" defTabSz="457200" rtl="0" eaLnBrk="0" fontAlgn="base" hangingPunct="0">
              <a:spcBef>
                <a:spcPct val="0"/>
              </a:spcBef>
              <a:spcAft>
                <a:spcPct val="0"/>
              </a:spcAft>
              <a:defRPr sz="4200">
                <a:solidFill>
                  <a:schemeClr val="tx2"/>
                </a:solidFill>
                <a:latin typeface="Century Gothic" panose="020B0502020202020204" pitchFamily="34" charset="0"/>
              </a:defRPr>
            </a:lvl2pPr>
            <a:lvl3pPr algn="l" defTabSz="457200" rtl="0" eaLnBrk="0" fontAlgn="base" hangingPunct="0">
              <a:spcBef>
                <a:spcPct val="0"/>
              </a:spcBef>
              <a:spcAft>
                <a:spcPct val="0"/>
              </a:spcAft>
              <a:defRPr sz="4200">
                <a:solidFill>
                  <a:schemeClr val="tx2"/>
                </a:solidFill>
                <a:latin typeface="Century Gothic" panose="020B0502020202020204" pitchFamily="34" charset="0"/>
              </a:defRPr>
            </a:lvl3pPr>
            <a:lvl4pPr algn="l" defTabSz="457200" rtl="0" eaLnBrk="0" fontAlgn="base" hangingPunct="0">
              <a:spcBef>
                <a:spcPct val="0"/>
              </a:spcBef>
              <a:spcAft>
                <a:spcPct val="0"/>
              </a:spcAft>
              <a:defRPr sz="4200">
                <a:solidFill>
                  <a:schemeClr val="tx2"/>
                </a:solidFill>
                <a:latin typeface="Century Gothic" panose="020B0502020202020204" pitchFamily="34" charset="0"/>
              </a:defRPr>
            </a:lvl4pPr>
            <a:lvl5pPr algn="l" defTabSz="457200" rtl="0" eaLnBrk="0" fontAlgn="base" hangingPunct="0">
              <a:spcBef>
                <a:spcPct val="0"/>
              </a:spcBef>
              <a:spcAft>
                <a:spcPct val="0"/>
              </a:spcAft>
              <a:defRPr sz="4200">
                <a:solidFill>
                  <a:schemeClr val="tx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400" dirty="0">
                <a:solidFill>
                  <a:schemeClr val="bg1"/>
                </a:solidFill>
                <a:latin typeface="Comic Sans MS" panose="030F0702030302020204" pitchFamily="66" charset="0"/>
              </a:rPr>
              <a:t>Capacidades y Modelo Operativo</a:t>
            </a:r>
          </a:p>
          <a:p>
            <a:endParaRPr lang="es-ES" sz="3200" dirty="0">
              <a:solidFill>
                <a:schemeClr val="bg1"/>
              </a:solidFill>
            </a:endParaRPr>
          </a:p>
        </p:txBody>
      </p:sp>
      <p:sp>
        <p:nvSpPr>
          <p:cNvPr id="4" name="Título 1">
            <a:extLst>
              <a:ext uri="{FF2B5EF4-FFF2-40B4-BE49-F238E27FC236}">
                <a16:creationId xmlns:a16="http://schemas.microsoft.com/office/drawing/2014/main" id="{A3F3BC4E-AF6A-7EB7-B900-115F4983223F}"/>
              </a:ext>
            </a:extLst>
          </p:cNvPr>
          <p:cNvSpPr txBox="1">
            <a:spLocks/>
          </p:cNvSpPr>
          <p:nvPr/>
        </p:nvSpPr>
        <p:spPr bwMode="auto">
          <a:xfrm>
            <a:off x="7612285" y="3429000"/>
            <a:ext cx="3234620" cy="66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4200" kern="1200">
                <a:solidFill>
                  <a:schemeClr val="tx2"/>
                </a:solidFill>
                <a:latin typeface="+mj-lt"/>
                <a:ea typeface="+mj-ea"/>
                <a:cs typeface="+mj-cs"/>
              </a:defRPr>
            </a:lvl1pPr>
            <a:lvl2pPr algn="l" defTabSz="457200" rtl="0" eaLnBrk="0" fontAlgn="base" hangingPunct="0">
              <a:spcBef>
                <a:spcPct val="0"/>
              </a:spcBef>
              <a:spcAft>
                <a:spcPct val="0"/>
              </a:spcAft>
              <a:defRPr sz="4200">
                <a:solidFill>
                  <a:schemeClr val="tx2"/>
                </a:solidFill>
                <a:latin typeface="Century Gothic" panose="020B0502020202020204" pitchFamily="34" charset="0"/>
              </a:defRPr>
            </a:lvl2pPr>
            <a:lvl3pPr algn="l" defTabSz="457200" rtl="0" eaLnBrk="0" fontAlgn="base" hangingPunct="0">
              <a:spcBef>
                <a:spcPct val="0"/>
              </a:spcBef>
              <a:spcAft>
                <a:spcPct val="0"/>
              </a:spcAft>
              <a:defRPr sz="4200">
                <a:solidFill>
                  <a:schemeClr val="tx2"/>
                </a:solidFill>
                <a:latin typeface="Century Gothic" panose="020B0502020202020204" pitchFamily="34" charset="0"/>
              </a:defRPr>
            </a:lvl3pPr>
            <a:lvl4pPr algn="l" defTabSz="457200" rtl="0" eaLnBrk="0" fontAlgn="base" hangingPunct="0">
              <a:spcBef>
                <a:spcPct val="0"/>
              </a:spcBef>
              <a:spcAft>
                <a:spcPct val="0"/>
              </a:spcAft>
              <a:defRPr sz="4200">
                <a:solidFill>
                  <a:schemeClr val="tx2"/>
                </a:solidFill>
                <a:latin typeface="Century Gothic" panose="020B0502020202020204" pitchFamily="34" charset="0"/>
              </a:defRPr>
            </a:lvl4pPr>
            <a:lvl5pPr algn="l" defTabSz="457200" rtl="0" eaLnBrk="0" fontAlgn="base" hangingPunct="0">
              <a:spcBef>
                <a:spcPct val="0"/>
              </a:spcBef>
              <a:spcAft>
                <a:spcPct val="0"/>
              </a:spcAft>
              <a:defRPr sz="4200">
                <a:solidFill>
                  <a:schemeClr val="tx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400" dirty="0">
                <a:solidFill>
                  <a:schemeClr val="bg1"/>
                </a:solidFill>
                <a:latin typeface="Comic Sans MS" panose="030F0702030302020204" pitchFamily="66" charset="0"/>
              </a:rPr>
              <a:t>Clientes y como llegar a ellos</a:t>
            </a:r>
          </a:p>
          <a:p>
            <a:endParaRPr lang="es-ES" sz="3200" dirty="0">
              <a:solidFill>
                <a:schemeClr val="bg1"/>
              </a:solidFill>
            </a:endParaRPr>
          </a:p>
        </p:txBody>
      </p:sp>
      <p:sp>
        <p:nvSpPr>
          <p:cNvPr id="5" name="Título 1">
            <a:extLst>
              <a:ext uri="{FF2B5EF4-FFF2-40B4-BE49-F238E27FC236}">
                <a16:creationId xmlns:a16="http://schemas.microsoft.com/office/drawing/2014/main" id="{F7B8580F-E714-CD16-9650-F0A02A6CA219}"/>
              </a:ext>
            </a:extLst>
          </p:cNvPr>
          <p:cNvSpPr txBox="1">
            <a:spLocks/>
          </p:cNvSpPr>
          <p:nvPr/>
        </p:nvSpPr>
        <p:spPr bwMode="auto">
          <a:xfrm>
            <a:off x="4572000" y="1386011"/>
            <a:ext cx="2802835" cy="17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4200" kern="1200">
                <a:solidFill>
                  <a:schemeClr val="tx2"/>
                </a:solidFill>
                <a:latin typeface="+mj-lt"/>
                <a:ea typeface="+mj-ea"/>
                <a:cs typeface="+mj-cs"/>
              </a:defRPr>
            </a:lvl1pPr>
            <a:lvl2pPr algn="l" defTabSz="457200" rtl="0" eaLnBrk="0" fontAlgn="base" hangingPunct="0">
              <a:spcBef>
                <a:spcPct val="0"/>
              </a:spcBef>
              <a:spcAft>
                <a:spcPct val="0"/>
              </a:spcAft>
              <a:defRPr sz="4200">
                <a:solidFill>
                  <a:schemeClr val="tx2"/>
                </a:solidFill>
                <a:latin typeface="Century Gothic" panose="020B0502020202020204" pitchFamily="34" charset="0"/>
              </a:defRPr>
            </a:lvl2pPr>
            <a:lvl3pPr algn="l" defTabSz="457200" rtl="0" eaLnBrk="0" fontAlgn="base" hangingPunct="0">
              <a:spcBef>
                <a:spcPct val="0"/>
              </a:spcBef>
              <a:spcAft>
                <a:spcPct val="0"/>
              </a:spcAft>
              <a:defRPr sz="4200">
                <a:solidFill>
                  <a:schemeClr val="tx2"/>
                </a:solidFill>
                <a:latin typeface="Century Gothic" panose="020B0502020202020204" pitchFamily="34" charset="0"/>
              </a:defRPr>
            </a:lvl3pPr>
            <a:lvl4pPr algn="l" defTabSz="457200" rtl="0" eaLnBrk="0" fontAlgn="base" hangingPunct="0">
              <a:spcBef>
                <a:spcPct val="0"/>
              </a:spcBef>
              <a:spcAft>
                <a:spcPct val="0"/>
              </a:spcAft>
              <a:defRPr sz="4200">
                <a:solidFill>
                  <a:schemeClr val="tx2"/>
                </a:solidFill>
                <a:latin typeface="Century Gothic" panose="020B0502020202020204" pitchFamily="34" charset="0"/>
              </a:defRPr>
            </a:lvl4pPr>
            <a:lvl5pPr algn="l" defTabSz="457200" rtl="0" eaLnBrk="0" fontAlgn="base" hangingPunct="0">
              <a:spcBef>
                <a:spcPct val="0"/>
              </a:spcBef>
              <a:spcAft>
                <a:spcPct val="0"/>
              </a:spcAft>
              <a:defRPr sz="4200">
                <a:solidFill>
                  <a:schemeClr val="tx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400" dirty="0">
                <a:solidFill>
                  <a:schemeClr val="bg1"/>
                </a:solidFill>
                <a:latin typeface="Comic Sans MS" panose="030F0702030302020204" pitchFamily="66" charset="0"/>
              </a:rPr>
              <a:t>Problemas Necesidades Nuestra solución Cómo es diferente</a:t>
            </a:r>
          </a:p>
          <a:p>
            <a:endParaRPr lang="es-ES" sz="3200" dirty="0">
              <a:solidFill>
                <a:schemeClr val="bg1"/>
              </a:solidFill>
            </a:endParaRPr>
          </a:p>
        </p:txBody>
      </p:sp>
    </p:spTree>
    <p:extLst>
      <p:ext uri="{BB962C8B-B14F-4D97-AF65-F5344CB8AC3E}">
        <p14:creationId xmlns:p14="http://schemas.microsoft.com/office/powerpoint/2010/main" val="138927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0A0BCF05-F090-7DFB-05F4-814033A33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52" y="63661"/>
            <a:ext cx="10595791" cy="64634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15">
            <a:extLst>
              <a:ext uri="{FF2B5EF4-FFF2-40B4-BE49-F238E27FC236}">
                <a16:creationId xmlns:a16="http://schemas.microsoft.com/office/drawing/2014/main" id="{46318BE5-AFD0-F084-43F4-6749C83427E9}"/>
              </a:ext>
            </a:extLst>
          </p:cNvPr>
          <p:cNvSpPr txBox="1">
            <a:spLocks noChangeArrowheads="1"/>
          </p:cNvSpPr>
          <p:nvPr/>
        </p:nvSpPr>
        <p:spPr bwMode="auto">
          <a:xfrm>
            <a:off x="7558088" y="457200"/>
            <a:ext cx="75088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Fecha:</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8" name="Text Box 11">
            <a:extLst>
              <a:ext uri="{FF2B5EF4-FFF2-40B4-BE49-F238E27FC236}">
                <a16:creationId xmlns:a16="http://schemas.microsoft.com/office/drawing/2014/main" id="{59C7ACFC-128D-CA68-4BE6-CD028DACF486}"/>
              </a:ext>
            </a:extLst>
          </p:cNvPr>
          <p:cNvSpPr txBox="1">
            <a:spLocks noChangeArrowheads="1"/>
          </p:cNvSpPr>
          <p:nvPr/>
        </p:nvSpPr>
        <p:spPr bwMode="auto">
          <a:xfrm>
            <a:off x="8829675" y="457200"/>
            <a:ext cx="8826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1" u="none" strike="noStrike" cap="none" normalizeH="0" baseline="0">
                <a:ln>
                  <a:noFill/>
                </a:ln>
                <a:solidFill>
                  <a:srgbClr val="D9D9D9"/>
                </a:solidFill>
                <a:effectLst/>
                <a:latin typeface="Calibri" panose="020F0502020204030204" pitchFamily="34" charset="0"/>
                <a:ea typeface="Calibri" panose="020F0502020204030204" pitchFamily="34" charset="0"/>
                <a:cs typeface="Times New Roman" panose="02020603050405020304" pitchFamily="18" charset="0"/>
              </a:rPr>
              <a:t>Nº de Iteración:</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9" name="2 Cuadro de texto">
            <a:extLst>
              <a:ext uri="{FF2B5EF4-FFF2-40B4-BE49-F238E27FC236}">
                <a16:creationId xmlns:a16="http://schemas.microsoft.com/office/drawing/2014/main" id="{EDDA7153-426F-C575-24FB-31D9AE8CFF11}"/>
              </a:ext>
            </a:extLst>
          </p:cNvPr>
          <p:cNvSpPr txBox="1">
            <a:spLocks noChangeArrowheads="1"/>
          </p:cNvSpPr>
          <p:nvPr/>
        </p:nvSpPr>
        <p:spPr bwMode="auto">
          <a:xfrm>
            <a:off x="-44450" y="6969125"/>
            <a:ext cx="3673475" cy="215900"/>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Este material forma parte del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Mentoring para emprendedores</a:t>
            </a:r>
            <a:r>
              <a:rPr kumimoji="0" lang="en-US" altLang="es-ES" sz="700" b="0" i="0" u="none" strike="noStrike" cap="none" normalizeH="0" baseline="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 | </a:t>
            </a:r>
            <a:r>
              <a:rPr kumimoji="0" lang="en-US" altLang="es-E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¿Cómo completar este canvas?</a:t>
            </a: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20" name="28 Esquina doblada">
            <a:extLst>
              <a:ext uri="{FF2B5EF4-FFF2-40B4-BE49-F238E27FC236}">
                <a16:creationId xmlns:a16="http://schemas.microsoft.com/office/drawing/2014/main" id="{95EA3C5F-3ED9-2911-9E75-108EFE5A2E24}"/>
              </a:ext>
            </a:extLst>
          </p:cNvPr>
          <p:cNvSpPr>
            <a:spLocks/>
          </p:cNvSpPr>
          <p:nvPr/>
        </p:nvSpPr>
        <p:spPr bwMode="auto">
          <a:xfrm>
            <a:off x="4907665" y="772610"/>
            <a:ext cx="1668364" cy="2656390"/>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Soy un </a:t>
            </a:r>
            <a:r>
              <a:rPr lang="es-ES" altLang="es-ES" sz="1600" b="1" dirty="0" err="1">
                <a:solidFill>
                  <a:srgbClr val="44546A"/>
                </a:solidFill>
                <a:latin typeface="Comic Sans MS" panose="030F0702030302020204" pitchFamily="66" charset="0"/>
                <a:cs typeface="Times New Roman" panose="02020603050405020304" pitchFamily="18" charset="0"/>
              </a:rPr>
              <a:t>pos</a:t>
            </a:r>
            <a:r>
              <a:rPr lang="es-ES" altLang="es-ES" sz="1600" b="1" dirty="0">
                <a:solidFill>
                  <a:srgbClr val="44546A"/>
                </a:solidFill>
                <a:latin typeface="Comic Sans MS" panose="030F0702030302020204" pitchFamily="66" charset="0"/>
                <a:cs typeface="Times New Roman" panose="02020603050405020304" pitchFamily="18" charset="0"/>
              </a:rPr>
              <a:t> </a:t>
            </a:r>
            <a:r>
              <a:rPr lang="es-ES" altLang="es-ES" sz="1600" b="1" dirty="0" err="1">
                <a:solidFill>
                  <a:srgbClr val="44546A"/>
                </a:solidFill>
                <a:latin typeface="Comic Sans MS" panose="030F0702030302020204" pitchFamily="66" charset="0"/>
                <a:cs typeface="Times New Roman" panose="02020603050405020304" pitchFamily="18" charset="0"/>
              </a:rPr>
              <a:t>it</a:t>
            </a:r>
            <a:r>
              <a:rPr lang="es-ES" altLang="es-ES" sz="1600" b="1" dirty="0">
                <a:solidFill>
                  <a:srgbClr val="44546A"/>
                </a:solidFill>
                <a:latin typeface="Comic Sans MS" panose="030F0702030302020204" pitchFamily="66" charset="0"/>
                <a:cs typeface="Times New Roman" panose="02020603050405020304" pitchFamily="18" charset="0"/>
              </a:rPr>
              <a:t>, úsame</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1" name="29 Esquina doblada">
            <a:extLst>
              <a:ext uri="{FF2B5EF4-FFF2-40B4-BE49-F238E27FC236}">
                <a16:creationId xmlns:a16="http://schemas.microsoft.com/office/drawing/2014/main" id="{DDE925C9-7803-F9A1-EDA7-0E395E289565}"/>
              </a:ext>
            </a:extLst>
          </p:cNvPr>
          <p:cNvSpPr>
            <a:spLocks/>
          </p:cNvSpPr>
          <p:nvPr/>
        </p:nvSpPr>
        <p:spPr bwMode="auto">
          <a:xfrm>
            <a:off x="8308975" y="4888876"/>
            <a:ext cx="2008455" cy="1638199"/>
          </a:xfrm>
          <a:prstGeom prst="foldedCorner">
            <a:avLst>
              <a:gd name="adj" fmla="val 16667"/>
            </a:avLst>
          </a:prstGeom>
          <a:solidFill>
            <a:srgbClr val="18F8ED"/>
          </a:solidFill>
          <a:ln w="3175">
            <a:solidFill>
              <a:srgbClr val="07E3D9"/>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bg1"/>
                </a:solidFill>
                <a:effectLst/>
                <a:latin typeface="Comic Sans MS" panose="030F0702030302020204" pitchFamily="66" charset="0"/>
              </a:rPr>
              <a:t>Soy un </a:t>
            </a:r>
            <a:r>
              <a:rPr kumimoji="0" lang="es-ES" altLang="es-ES" sz="1800" b="0" i="0" u="none" strike="noStrike" cap="none" normalizeH="0" baseline="0" dirty="0" err="1">
                <a:ln>
                  <a:noFill/>
                </a:ln>
                <a:solidFill>
                  <a:schemeClr val="bg1"/>
                </a:solidFill>
                <a:effectLst/>
                <a:latin typeface="Comic Sans MS" panose="030F0702030302020204" pitchFamily="66" charset="0"/>
              </a:rPr>
              <a:t>pos</a:t>
            </a:r>
            <a:r>
              <a:rPr kumimoji="0" lang="es-ES" altLang="es-ES" sz="1800" b="0" i="0" u="none" strike="noStrike" cap="none" normalizeH="0" baseline="0" dirty="0">
                <a:ln>
                  <a:noFill/>
                </a:ln>
                <a:solidFill>
                  <a:schemeClr val="bg1"/>
                </a:solidFill>
                <a:effectLst/>
                <a:latin typeface="Comic Sans MS" panose="030F0702030302020204" pitchFamily="66" charset="0"/>
              </a:rPr>
              <a:t> </a:t>
            </a:r>
            <a:r>
              <a:rPr kumimoji="0" lang="es-ES" altLang="es-ES" sz="1800" b="0" i="0" u="none" strike="noStrike" cap="none" normalizeH="0" baseline="0" dirty="0" err="1">
                <a:ln>
                  <a:noFill/>
                </a:ln>
                <a:solidFill>
                  <a:schemeClr val="bg1"/>
                </a:solidFill>
                <a:effectLst/>
                <a:latin typeface="Comic Sans MS" panose="030F0702030302020204" pitchFamily="66" charset="0"/>
              </a:rPr>
              <a:t>it</a:t>
            </a:r>
            <a:r>
              <a:rPr kumimoji="0" lang="es-ES" altLang="es-ES" sz="1800" b="0" i="0" u="none" strike="noStrike" cap="none" normalizeH="0" baseline="0" dirty="0">
                <a:ln>
                  <a:noFill/>
                </a:ln>
                <a:solidFill>
                  <a:schemeClr val="bg1"/>
                </a:solidFill>
                <a:effectLst/>
                <a:latin typeface="Comic Sans MS" panose="030F0702030302020204" pitchFamily="66" charset="0"/>
              </a:rPr>
              <a:t>, ponme donde quieras</a:t>
            </a:r>
          </a:p>
        </p:txBody>
      </p:sp>
      <p:sp>
        <p:nvSpPr>
          <p:cNvPr id="23" name="Rectangle 16">
            <a:extLst>
              <a:ext uri="{FF2B5EF4-FFF2-40B4-BE49-F238E27FC236}">
                <a16:creationId xmlns:a16="http://schemas.microsoft.com/office/drawing/2014/main" id="{168B1BA2-398B-1417-A535-4CD24ECA878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4" name="Rectangle 27">
            <a:extLst>
              <a:ext uri="{FF2B5EF4-FFF2-40B4-BE49-F238E27FC236}">
                <a16:creationId xmlns:a16="http://schemas.microsoft.com/office/drawing/2014/main" id="{7467C157-C302-9B3C-66EE-FFBDDEC79FFD}"/>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5" name="28 Esquina doblada">
            <a:extLst>
              <a:ext uri="{FF2B5EF4-FFF2-40B4-BE49-F238E27FC236}">
                <a16:creationId xmlns:a16="http://schemas.microsoft.com/office/drawing/2014/main" id="{FF022BBE-FCC8-C2A9-9DF7-C711D3D62199}"/>
              </a:ext>
            </a:extLst>
          </p:cNvPr>
          <p:cNvSpPr>
            <a:spLocks/>
          </p:cNvSpPr>
          <p:nvPr/>
        </p:nvSpPr>
        <p:spPr bwMode="auto">
          <a:xfrm>
            <a:off x="9248172" y="872460"/>
            <a:ext cx="1791570" cy="2556539"/>
          </a:xfrm>
          <a:prstGeom prst="foldedCorner">
            <a:avLst>
              <a:gd name="adj" fmla="val 16667"/>
            </a:avLst>
          </a:prstGeom>
          <a:solidFill>
            <a:srgbClr val="F4EF1D"/>
          </a:solidFill>
          <a:ln w="3175">
            <a:solidFill>
              <a:srgbClr val="E6D826"/>
            </a:solidFill>
            <a:miter lim="800000"/>
            <a:headEnd/>
            <a:tailEnd/>
          </a:ln>
          <a:effectLst>
            <a:outerShdw dist="38100" dir="2700000" algn="tl" rotWithShape="0">
              <a:srgbClr val="000000">
                <a:alpha val="39999"/>
              </a:srgbClr>
            </a:outerShdw>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ES" sz="1600" b="1" dirty="0">
                <a:solidFill>
                  <a:srgbClr val="44546A"/>
                </a:solidFill>
                <a:latin typeface="Comic Sans MS" panose="030F0702030302020204" pitchFamily="66" charset="0"/>
                <a:cs typeface="Times New Roman" panose="02020603050405020304" pitchFamily="18" charset="0"/>
              </a:rPr>
              <a:t>Soy un </a:t>
            </a:r>
            <a:r>
              <a:rPr lang="es-ES" altLang="es-ES" sz="1600" b="1" dirty="0" err="1">
                <a:solidFill>
                  <a:srgbClr val="44546A"/>
                </a:solidFill>
                <a:latin typeface="Comic Sans MS" panose="030F0702030302020204" pitchFamily="66" charset="0"/>
                <a:cs typeface="Times New Roman" panose="02020603050405020304" pitchFamily="18" charset="0"/>
              </a:rPr>
              <a:t>pos</a:t>
            </a:r>
            <a:r>
              <a:rPr lang="es-ES" altLang="es-ES" sz="1600" b="1" dirty="0">
                <a:solidFill>
                  <a:srgbClr val="44546A"/>
                </a:solidFill>
                <a:latin typeface="Comic Sans MS" panose="030F0702030302020204" pitchFamily="66" charset="0"/>
                <a:cs typeface="Times New Roman" panose="02020603050405020304" pitchFamily="18" charset="0"/>
              </a:rPr>
              <a:t> </a:t>
            </a:r>
            <a:r>
              <a:rPr lang="es-ES" altLang="es-ES" sz="1600" b="1" dirty="0" err="1">
                <a:solidFill>
                  <a:srgbClr val="44546A"/>
                </a:solidFill>
                <a:latin typeface="Comic Sans MS" panose="030F0702030302020204" pitchFamily="66" charset="0"/>
                <a:cs typeface="Times New Roman" panose="02020603050405020304" pitchFamily="18" charset="0"/>
              </a:rPr>
              <a:t>it</a:t>
            </a:r>
            <a:r>
              <a:rPr lang="es-ES" altLang="es-ES" sz="1600" b="1" dirty="0">
                <a:solidFill>
                  <a:srgbClr val="44546A"/>
                </a:solidFill>
                <a:latin typeface="Comic Sans MS" panose="030F0702030302020204" pitchFamily="66" charset="0"/>
                <a:cs typeface="Times New Roman" panose="02020603050405020304" pitchFamily="18" charset="0"/>
              </a:rPr>
              <a:t>, escribe lo que quieras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1671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5AE933B-F2BE-5384-4D21-5FC109886C97}"/>
              </a:ext>
            </a:extLst>
          </p:cNvPr>
          <p:cNvPicPr>
            <a:picLocks noGrp="1" noChangeAspect="1"/>
          </p:cNvPicPr>
          <p:nvPr>
            <p:ph idx="1"/>
          </p:nvPr>
        </p:nvPicPr>
        <p:blipFill>
          <a:blip r:embed="rId2"/>
          <a:stretch>
            <a:fillRect/>
          </a:stretch>
        </p:blipFill>
        <p:spPr>
          <a:xfrm>
            <a:off x="359597" y="0"/>
            <a:ext cx="11291298" cy="6549354"/>
          </a:xfrm>
        </p:spPr>
      </p:pic>
      <p:pic>
        <p:nvPicPr>
          <p:cNvPr id="2" name="Imagen 1">
            <a:extLst>
              <a:ext uri="{FF2B5EF4-FFF2-40B4-BE49-F238E27FC236}">
                <a16:creationId xmlns:a16="http://schemas.microsoft.com/office/drawing/2014/main" id="{02F8537E-ECD7-9F58-08DC-C1F76C5ABD34}"/>
              </a:ext>
            </a:extLst>
          </p:cNvPr>
          <p:cNvPicPr>
            <a:picLocks noChangeAspect="1"/>
          </p:cNvPicPr>
          <p:nvPr/>
        </p:nvPicPr>
        <p:blipFill>
          <a:blip r:embed="rId3"/>
          <a:stretch>
            <a:fillRect/>
          </a:stretch>
        </p:blipFill>
        <p:spPr>
          <a:xfrm>
            <a:off x="4880225" y="2275645"/>
            <a:ext cx="2210643" cy="2151693"/>
          </a:xfrm>
          <a:prstGeom prst="rect">
            <a:avLst/>
          </a:prstGeom>
        </p:spPr>
      </p:pic>
    </p:spTree>
    <p:extLst>
      <p:ext uri="{BB962C8B-B14F-4D97-AF65-F5344CB8AC3E}">
        <p14:creationId xmlns:p14="http://schemas.microsoft.com/office/powerpoint/2010/main" val="2605575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1F8110-C3C8-5A41-D7CB-483E2B782337}"/>
              </a:ext>
            </a:extLst>
          </p:cNvPr>
          <p:cNvSpPr>
            <a:spLocks noGrp="1"/>
          </p:cNvSpPr>
          <p:nvPr>
            <p:ph type="ctrTitle"/>
          </p:nvPr>
        </p:nvSpPr>
        <p:spPr/>
        <p:txBody>
          <a:bodyPr/>
          <a:lstStyle/>
          <a:p>
            <a:endParaRPr lang="es-ES" dirty="0"/>
          </a:p>
        </p:txBody>
      </p:sp>
      <p:sp>
        <p:nvSpPr>
          <p:cNvPr id="3" name="Subtítulo 2">
            <a:extLst>
              <a:ext uri="{FF2B5EF4-FFF2-40B4-BE49-F238E27FC236}">
                <a16:creationId xmlns:a16="http://schemas.microsoft.com/office/drawing/2014/main" id="{3A4184A8-058F-6A09-C34E-63605B115868}"/>
              </a:ext>
            </a:extLst>
          </p:cNvPr>
          <p:cNvSpPr>
            <a:spLocks noGrp="1"/>
          </p:cNvSpPr>
          <p:nvPr>
            <p:ph type="subTitle" idx="1"/>
          </p:nvPr>
        </p:nvSpPr>
        <p:spPr/>
        <p:txBody>
          <a:bodyPr/>
          <a:lstStyle/>
          <a:p>
            <a:endParaRPr lang="es-ES"/>
          </a:p>
        </p:txBody>
      </p:sp>
      <p:pic>
        <p:nvPicPr>
          <p:cNvPr id="4" name="Imagen 3">
            <a:extLst>
              <a:ext uri="{FF2B5EF4-FFF2-40B4-BE49-F238E27FC236}">
                <a16:creationId xmlns:a16="http://schemas.microsoft.com/office/drawing/2014/main" id="{82BD7F43-1D36-9DB1-A702-5D0CA1B8EA49}"/>
              </a:ext>
            </a:extLst>
          </p:cNvPr>
          <p:cNvPicPr>
            <a:picLocks noChangeAspect="1"/>
          </p:cNvPicPr>
          <p:nvPr/>
        </p:nvPicPr>
        <p:blipFill>
          <a:blip r:embed="rId2"/>
          <a:stretch>
            <a:fillRect/>
          </a:stretch>
        </p:blipFill>
        <p:spPr>
          <a:xfrm>
            <a:off x="184369" y="162046"/>
            <a:ext cx="11876451" cy="6563302"/>
          </a:xfrm>
          <a:prstGeom prst="rect">
            <a:avLst/>
          </a:prstGeom>
        </p:spPr>
      </p:pic>
    </p:spTree>
    <p:extLst>
      <p:ext uri="{BB962C8B-B14F-4D97-AF65-F5344CB8AC3E}">
        <p14:creationId xmlns:p14="http://schemas.microsoft.com/office/powerpoint/2010/main" val="575666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8AFDD39-FD5A-0143-0F86-56E15FB20636}"/>
              </a:ext>
            </a:extLst>
          </p:cNvPr>
          <p:cNvPicPr>
            <a:picLocks noChangeAspect="1"/>
          </p:cNvPicPr>
          <p:nvPr/>
        </p:nvPicPr>
        <p:blipFill>
          <a:blip r:embed="rId2"/>
          <a:stretch>
            <a:fillRect/>
          </a:stretch>
        </p:blipFill>
        <p:spPr>
          <a:xfrm>
            <a:off x="196770" y="162929"/>
            <a:ext cx="11806177" cy="6536416"/>
          </a:xfrm>
          <a:prstGeom prst="rect">
            <a:avLst/>
          </a:prstGeom>
        </p:spPr>
      </p:pic>
    </p:spTree>
    <p:extLst>
      <p:ext uri="{BB962C8B-B14F-4D97-AF65-F5344CB8AC3E}">
        <p14:creationId xmlns:p14="http://schemas.microsoft.com/office/powerpoint/2010/main" val="3163440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D496658-E307-02A0-0FCD-6AB70A1AA94C}"/>
              </a:ext>
            </a:extLst>
          </p:cNvPr>
          <p:cNvPicPr>
            <a:picLocks noGrp="1" noChangeAspect="1"/>
          </p:cNvPicPr>
          <p:nvPr>
            <p:ph idx="1"/>
          </p:nvPr>
        </p:nvPicPr>
        <p:blipFill>
          <a:blip r:embed="rId2"/>
          <a:stretch>
            <a:fillRect/>
          </a:stretch>
        </p:blipFill>
        <p:spPr>
          <a:xfrm>
            <a:off x="15158" y="130486"/>
            <a:ext cx="11789849" cy="6771895"/>
          </a:xfrm>
        </p:spPr>
      </p:pic>
    </p:spTree>
    <p:extLst>
      <p:ext uri="{BB962C8B-B14F-4D97-AF65-F5344CB8AC3E}">
        <p14:creationId xmlns:p14="http://schemas.microsoft.com/office/powerpoint/2010/main" val="3766844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3E0D2E64-16FC-373A-F607-EE09FF140D25}"/>
              </a:ext>
            </a:extLst>
          </p:cNvPr>
          <p:cNvPicPr>
            <a:picLocks noGrp="1" noChangeAspect="1"/>
          </p:cNvPicPr>
          <p:nvPr>
            <p:ph idx="1"/>
          </p:nvPr>
        </p:nvPicPr>
        <p:blipFill>
          <a:blip r:embed="rId2"/>
          <a:stretch>
            <a:fillRect/>
          </a:stretch>
        </p:blipFill>
        <p:spPr>
          <a:xfrm>
            <a:off x="236306" y="27338"/>
            <a:ext cx="11435137" cy="6830661"/>
          </a:xfrm>
        </p:spPr>
      </p:pic>
      <p:pic>
        <p:nvPicPr>
          <p:cNvPr id="2" name="Imagen 1">
            <a:extLst>
              <a:ext uri="{FF2B5EF4-FFF2-40B4-BE49-F238E27FC236}">
                <a16:creationId xmlns:a16="http://schemas.microsoft.com/office/drawing/2014/main" id="{6C62AAB3-69BF-E13B-4DFB-3530514F21BE}"/>
              </a:ext>
            </a:extLst>
          </p:cNvPr>
          <p:cNvPicPr>
            <a:picLocks noChangeAspect="1"/>
          </p:cNvPicPr>
          <p:nvPr/>
        </p:nvPicPr>
        <p:blipFill>
          <a:blip r:embed="rId3"/>
          <a:stretch>
            <a:fillRect/>
          </a:stretch>
        </p:blipFill>
        <p:spPr>
          <a:xfrm>
            <a:off x="4880259" y="2696956"/>
            <a:ext cx="2166849" cy="1464088"/>
          </a:xfrm>
          <a:prstGeom prst="rect">
            <a:avLst/>
          </a:prstGeom>
        </p:spPr>
      </p:pic>
    </p:spTree>
    <p:extLst>
      <p:ext uri="{BB962C8B-B14F-4D97-AF65-F5344CB8AC3E}">
        <p14:creationId xmlns:p14="http://schemas.microsoft.com/office/powerpoint/2010/main" val="1794825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3438468-5E4C-F391-239B-D07CBD52A149}"/>
              </a:ext>
            </a:extLst>
          </p:cNvPr>
          <p:cNvPicPr>
            <a:picLocks noChangeAspect="1"/>
          </p:cNvPicPr>
          <p:nvPr/>
        </p:nvPicPr>
        <p:blipFill>
          <a:blip r:embed="rId2"/>
          <a:stretch>
            <a:fillRect/>
          </a:stretch>
        </p:blipFill>
        <p:spPr>
          <a:xfrm>
            <a:off x="0" y="-95190"/>
            <a:ext cx="12031037" cy="6953189"/>
          </a:xfrm>
          <a:prstGeom prst="rect">
            <a:avLst/>
          </a:prstGeom>
        </p:spPr>
      </p:pic>
      <p:pic>
        <p:nvPicPr>
          <p:cNvPr id="3" name="Imagen 2">
            <a:extLst>
              <a:ext uri="{FF2B5EF4-FFF2-40B4-BE49-F238E27FC236}">
                <a16:creationId xmlns:a16="http://schemas.microsoft.com/office/drawing/2014/main" id="{9921662A-2494-2F6C-52F3-DE1850F465D3}"/>
              </a:ext>
            </a:extLst>
          </p:cNvPr>
          <p:cNvPicPr>
            <a:picLocks noChangeAspect="1"/>
          </p:cNvPicPr>
          <p:nvPr/>
        </p:nvPicPr>
        <p:blipFill>
          <a:blip r:embed="rId3"/>
          <a:stretch>
            <a:fillRect/>
          </a:stretch>
        </p:blipFill>
        <p:spPr>
          <a:xfrm>
            <a:off x="5782595" y="2944046"/>
            <a:ext cx="626810" cy="1373312"/>
          </a:xfrm>
          <a:prstGeom prst="rect">
            <a:avLst/>
          </a:prstGeom>
        </p:spPr>
      </p:pic>
    </p:spTree>
    <p:extLst>
      <p:ext uri="{BB962C8B-B14F-4D97-AF65-F5344CB8AC3E}">
        <p14:creationId xmlns:p14="http://schemas.microsoft.com/office/powerpoint/2010/main" val="812745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6626" name="1 Título">
            <a:extLst>
              <a:ext uri="{FF2B5EF4-FFF2-40B4-BE49-F238E27FC236}">
                <a16:creationId xmlns:a16="http://schemas.microsoft.com/office/drawing/2014/main" id="{47DE0026-A2FB-2C79-00D1-D3CCF027619D}"/>
              </a:ext>
            </a:extLst>
          </p:cNvPr>
          <p:cNvSpPr>
            <a:spLocks noGrp="1"/>
          </p:cNvSpPr>
          <p:nvPr>
            <p:ph type="title"/>
          </p:nvPr>
        </p:nvSpPr>
        <p:spPr>
          <a:xfrm>
            <a:off x="557981" y="281998"/>
            <a:ext cx="4165580" cy="861002"/>
          </a:xfrm>
        </p:spPr>
        <p:txBody>
          <a:bodyPr rtlCol="0">
            <a:normAutofit/>
          </a:bodyPr>
          <a:lstStyle/>
          <a:p>
            <a:pPr eaLnBrk="1" fontAlgn="auto" hangingPunct="1">
              <a:spcAft>
                <a:spcPts val="0"/>
              </a:spcAft>
              <a:defRPr/>
            </a:pPr>
            <a:r>
              <a:rPr lang="es-ES" altLang="es-ES" sz="2800" dirty="0" err="1">
                <a:latin typeface="Comic Sans MS" panose="030F0702030302020204" pitchFamily="66" charset="0"/>
              </a:rPr>
              <a:t>Model</a:t>
            </a:r>
            <a:r>
              <a:rPr lang="es-ES" altLang="es-ES" sz="2800" dirty="0">
                <a:latin typeface="Comic Sans MS" panose="030F0702030302020204" pitchFamily="66" charset="0"/>
              </a:rPr>
              <a:t> Business </a:t>
            </a:r>
            <a:r>
              <a:rPr lang="es-ES" altLang="es-ES" sz="2800" dirty="0" err="1">
                <a:latin typeface="Comic Sans MS" panose="030F0702030302020204" pitchFamily="66" charset="0"/>
              </a:rPr>
              <a:t>Canvas</a:t>
            </a:r>
            <a:endParaRPr lang="es-ES" altLang="es-ES" sz="2800" dirty="0">
              <a:latin typeface="Comic Sans MS" panose="030F0702030302020204" pitchFamily="66" charset="0"/>
            </a:endParaRPr>
          </a:p>
        </p:txBody>
      </p:sp>
      <p:sp>
        <p:nvSpPr>
          <p:cNvPr id="34825" name="Freeform 23">
            <a:extLst>
              <a:ext uri="{FF2B5EF4-FFF2-40B4-BE49-F238E27FC236}">
                <a16:creationId xmlns:a16="http://schemas.microsoft.com/office/drawing/2014/main" id="{CE19B044-213B-4670-997D-10A1AF25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4827" name="Freeform 5">
            <a:extLst>
              <a:ext uri="{FF2B5EF4-FFF2-40B4-BE49-F238E27FC236}">
                <a16:creationId xmlns:a16="http://schemas.microsoft.com/office/drawing/2014/main" id="{4D0C6EAC-4CF1-4405-BB7A-D6E48E7DE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34829" name="Rectangle 34828">
            <a:extLst>
              <a:ext uri="{FF2B5EF4-FFF2-40B4-BE49-F238E27FC236}">
                <a16:creationId xmlns:a16="http://schemas.microsoft.com/office/drawing/2014/main" id="{2EF858D7-84ED-4C7D-B0EB-77866DA2D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0" name="Imagen 4">
            <a:extLst>
              <a:ext uri="{FF2B5EF4-FFF2-40B4-BE49-F238E27FC236}">
                <a16:creationId xmlns:a16="http://schemas.microsoft.com/office/drawing/2014/main" id="{2E9E7CF1-B231-CEBC-7433-8CDCCF5297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4410" y="783819"/>
            <a:ext cx="5449471" cy="2969961"/>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1" name="Rectangle 34830">
            <a:extLst>
              <a:ext uri="{FF2B5EF4-FFF2-40B4-BE49-F238E27FC236}">
                <a16:creationId xmlns:a16="http://schemas.microsoft.com/office/drawing/2014/main" id="{DD88D366-AA6E-40A4-A229-24A7DC2CC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34819" name="2 Marcador de contenido">
            <a:extLst>
              <a:ext uri="{FF2B5EF4-FFF2-40B4-BE49-F238E27FC236}">
                <a16:creationId xmlns:a16="http://schemas.microsoft.com/office/drawing/2014/main" id="{A97F6248-690F-AAFE-7D1D-4C5EBE787279}"/>
              </a:ext>
            </a:extLst>
          </p:cNvPr>
          <p:cNvSpPr>
            <a:spLocks noGrp="1" noChangeArrowheads="1"/>
          </p:cNvSpPr>
          <p:nvPr>
            <p:ph idx="1"/>
          </p:nvPr>
        </p:nvSpPr>
        <p:spPr>
          <a:xfrm>
            <a:off x="375654" y="971639"/>
            <a:ext cx="4831564" cy="1710800"/>
          </a:xfrm>
        </p:spPr>
        <p:txBody>
          <a:bodyPr>
            <a:normAutofit/>
          </a:bodyPr>
          <a:lstStyle/>
          <a:p>
            <a:pPr eaLnBrk="1" hangingPunct="1">
              <a:buNone/>
            </a:pPr>
            <a:r>
              <a:rPr lang="es-ES" altLang="es-ES" sz="2400" dirty="0">
                <a:latin typeface="Comic Sans MS" panose="030F0702030302020204" pitchFamily="66" charset="0"/>
              </a:rPr>
              <a:t>Vale, ya hemos hecho nuestro </a:t>
            </a:r>
            <a:r>
              <a:rPr lang="es-ES" altLang="es-ES" sz="2400" dirty="0" err="1">
                <a:latin typeface="Comic Sans MS" panose="030F0702030302020204" pitchFamily="66" charset="0"/>
              </a:rPr>
              <a:t>Canvas</a:t>
            </a:r>
            <a:r>
              <a:rPr lang="es-ES" altLang="es-ES" sz="2400" dirty="0">
                <a:latin typeface="Comic Sans MS" panose="030F0702030302020204" pitchFamily="66" charset="0"/>
              </a:rPr>
              <a:t> del Modelo de Negocio          ¿Y?</a:t>
            </a:r>
          </a:p>
          <a:p>
            <a:pPr eaLnBrk="1" hangingPunct="1">
              <a:buNone/>
            </a:pPr>
            <a:r>
              <a:rPr lang="es-ES" altLang="es-ES" sz="2400" dirty="0">
                <a:latin typeface="Comic Sans MS" panose="030F0702030302020204" pitchFamily="66" charset="0"/>
              </a:rPr>
              <a:t>Pues hacemos un DAFO.</a:t>
            </a:r>
          </a:p>
          <a:p>
            <a:pPr eaLnBrk="1" hangingPunct="1">
              <a:buFont typeface="Arial" panose="020B0604020202020204" pitchFamily="34" charset="0"/>
              <a:buNone/>
            </a:pPr>
            <a:endParaRPr lang="es-ES" altLang="es-ES" dirty="0">
              <a:latin typeface="Comic Sans MS" panose="030F0702030302020204" pitchFamily="66" charset="0"/>
            </a:endParaRPr>
          </a:p>
        </p:txBody>
      </p:sp>
      <p:pic>
        <p:nvPicPr>
          <p:cNvPr id="2" name="Imagen 1">
            <a:extLst>
              <a:ext uri="{FF2B5EF4-FFF2-40B4-BE49-F238E27FC236}">
                <a16:creationId xmlns:a16="http://schemas.microsoft.com/office/drawing/2014/main" id="{3137B0EF-EF63-F4EB-DB2A-1A3AD2EA4D1A}"/>
              </a:ext>
            </a:extLst>
          </p:cNvPr>
          <p:cNvPicPr>
            <a:picLocks noChangeAspect="1"/>
          </p:cNvPicPr>
          <p:nvPr/>
        </p:nvPicPr>
        <p:blipFill>
          <a:blip r:embed="rId4"/>
          <a:stretch>
            <a:fillRect/>
          </a:stretch>
        </p:blipFill>
        <p:spPr>
          <a:xfrm>
            <a:off x="6094410" y="4724350"/>
            <a:ext cx="5449471" cy="885538"/>
          </a:xfrm>
          <a:prstGeom prst="rect">
            <a:avLst/>
          </a:prstGeom>
          <a:effectLst/>
        </p:spPr>
      </p:pic>
      <p:pic>
        <p:nvPicPr>
          <p:cNvPr id="3" name="Imagen 2">
            <a:extLst>
              <a:ext uri="{FF2B5EF4-FFF2-40B4-BE49-F238E27FC236}">
                <a16:creationId xmlns:a16="http://schemas.microsoft.com/office/drawing/2014/main" id="{CCF817AB-DF8D-10B2-74B6-A8E69D3EFE50}"/>
              </a:ext>
            </a:extLst>
          </p:cNvPr>
          <p:cNvPicPr>
            <a:picLocks noChangeAspect="1"/>
          </p:cNvPicPr>
          <p:nvPr/>
        </p:nvPicPr>
        <p:blipFill>
          <a:blip r:embed="rId5"/>
          <a:stretch>
            <a:fillRect/>
          </a:stretch>
        </p:blipFill>
        <p:spPr>
          <a:xfrm>
            <a:off x="400502" y="2928827"/>
            <a:ext cx="4313488" cy="2876511"/>
          </a:xfrm>
          <a:prstGeom prst="rect">
            <a:avLst/>
          </a:prstGeom>
        </p:spPr>
      </p:pic>
    </p:spTree>
    <p:extLst>
      <p:ext uri="{BB962C8B-B14F-4D97-AF65-F5344CB8AC3E}">
        <p14:creationId xmlns:p14="http://schemas.microsoft.com/office/powerpoint/2010/main" val="1311408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51C02D9-F311-E2ED-4820-A6E67E6E7A60}"/>
              </a:ext>
            </a:extLst>
          </p:cNvPr>
          <p:cNvPicPr>
            <a:picLocks noChangeAspect="1"/>
          </p:cNvPicPr>
          <p:nvPr/>
        </p:nvPicPr>
        <p:blipFill>
          <a:blip r:embed="rId2"/>
          <a:stretch>
            <a:fillRect/>
          </a:stretch>
        </p:blipFill>
        <p:spPr>
          <a:xfrm>
            <a:off x="678094" y="0"/>
            <a:ext cx="10284431" cy="6858000"/>
          </a:xfrm>
          <a:prstGeom prst="rect">
            <a:avLst/>
          </a:prstGeom>
        </p:spPr>
      </p:pic>
    </p:spTree>
    <p:extLst>
      <p:ext uri="{BB962C8B-B14F-4D97-AF65-F5344CB8AC3E}">
        <p14:creationId xmlns:p14="http://schemas.microsoft.com/office/powerpoint/2010/main" val="429799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35" name="Picture 3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9" name="Rectangle 3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6" name="object 9">
            <a:extLst>
              <a:ext uri="{FF2B5EF4-FFF2-40B4-BE49-F238E27FC236}">
                <a16:creationId xmlns:a16="http://schemas.microsoft.com/office/drawing/2014/main" id="{245A70A8-7D45-05BD-B633-ECD10E943A60}"/>
              </a:ext>
            </a:extLst>
          </p:cNvPr>
          <p:cNvSpPr txBox="1"/>
          <p:nvPr/>
        </p:nvSpPr>
        <p:spPr>
          <a:xfrm>
            <a:off x="7660451" y="1332210"/>
            <a:ext cx="4226749" cy="2701388"/>
          </a:xfrm>
          <a:prstGeom prst="rect">
            <a:avLst/>
          </a:prstGeom>
        </p:spPr>
        <p:txBody>
          <a:bodyPr vert="horz" lIns="91440" tIns="45720" rIns="91440" bIns="45720" rtlCol="0" anchor="b">
            <a:normAutofit/>
          </a:bodyPr>
          <a:lstStyle/>
          <a:p>
            <a:pPr marL="11516" marR="4607" indent="576" defTabSz="457200">
              <a:lnSpc>
                <a:spcPct val="90000"/>
              </a:lnSpc>
              <a:spcBef>
                <a:spcPct val="0"/>
              </a:spcBef>
              <a:spcAft>
                <a:spcPts val="600"/>
              </a:spcAft>
            </a:pPr>
            <a:r>
              <a:rPr lang="en-US" sz="4200" spc="59" dirty="0">
                <a:solidFill>
                  <a:schemeClr val="tx2"/>
                </a:solidFill>
                <a:latin typeface="Comic Sans MS" panose="030F0702030302020204" pitchFamily="66" charset="0"/>
                <a:ea typeface="+mj-ea"/>
                <a:cs typeface="+mj-cs"/>
              </a:rPr>
              <a:t>A </a:t>
            </a:r>
            <a:r>
              <a:rPr lang="en-US" sz="4200" spc="59" dirty="0" err="1">
                <a:solidFill>
                  <a:schemeClr val="tx2"/>
                </a:solidFill>
                <a:latin typeface="Comic Sans MS" panose="030F0702030302020204" pitchFamily="66" charset="0"/>
                <a:ea typeface="+mj-ea"/>
                <a:cs typeface="+mj-cs"/>
              </a:rPr>
              <a:t>todo</a:t>
            </a:r>
            <a:r>
              <a:rPr lang="en-US" sz="4200" spc="59" dirty="0">
                <a:solidFill>
                  <a:schemeClr val="tx2"/>
                </a:solidFill>
                <a:latin typeface="Comic Sans MS" panose="030F0702030302020204" pitchFamily="66" charset="0"/>
                <a:ea typeface="+mj-ea"/>
                <a:cs typeface="+mj-cs"/>
              </a:rPr>
              <a:t> </a:t>
            </a:r>
            <a:r>
              <a:rPr lang="en-US" sz="4200" spc="59" dirty="0" err="1">
                <a:solidFill>
                  <a:schemeClr val="tx2"/>
                </a:solidFill>
                <a:latin typeface="Comic Sans MS" panose="030F0702030302020204" pitchFamily="66" charset="0"/>
                <a:ea typeface="+mj-ea"/>
                <a:cs typeface="+mj-cs"/>
              </a:rPr>
              <a:t>buen</a:t>
            </a:r>
            <a:r>
              <a:rPr lang="en-US" sz="4200" spc="59" dirty="0">
                <a:solidFill>
                  <a:schemeClr val="tx2"/>
                </a:solidFill>
                <a:latin typeface="Comic Sans MS" panose="030F0702030302020204" pitchFamily="66" charset="0"/>
                <a:ea typeface="+mj-ea"/>
                <a:cs typeface="+mj-cs"/>
              </a:rPr>
              <a:t> DAFO</a:t>
            </a:r>
          </a:p>
          <a:p>
            <a:pPr marL="11516" marR="4607" indent="576" defTabSz="457200">
              <a:lnSpc>
                <a:spcPct val="90000"/>
              </a:lnSpc>
              <a:spcBef>
                <a:spcPct val="0"/>
              </a:spcBef>
              <a:spcAft>
                <a:spcPts val="600"/>
              </a:spcAft>
            </a:pPr>
            <a:r>
              <a:rPr lang="en-US" sz="4200" spc="59" dirty="0">
                <a:solidFill>
                  <a:schemeClr val="tx2"/>
                </a:solidFill>
                <a:latin typeface="Comic Sans MS" panose="030F0702030302020204" pitchFamily="66" charset="0"/>
                <a:ea typeface="+mj-ea"/>
                <a:cs typeface="+mj-cs"/>
              </a:rPr>
              <a:t>le </a:t>
            </a:r>
            <a:r>
              <a:rPr lang="en-US" sz="4200" spc="59" dirty="0" err="1">
                <a:solidFill>
                  <a:schemeClr val="tx2"/>
                </a:solidFill>
                <a:latin typeface="Comic Sans MS" panose="030F0702030302020204" pitchFamily="66" charset="0"/>
                <a:ea typeface="+mj-ea"/>
                <a:cs typeface="+mj-cs"/>
              </a:rPr>
              <a:t>corresponde</a:t>
            </a:r>
            <a:r>
              <a:rPr lang="en-US" sz="4200" spc="59" dirty="0">
                <a:solidFill>
                  <a:schemeClr val="tx2"/>
                </a:solidFill>
                <a:latin typeface="Comic Sans MS" panose="030F0702030302020204" pitchFamily="66" charset="0"/>
                <a:ea typeface="+mj-ea"/>
                <a:cs typeface="+mj-cs"/>
              </a:rPr>
              <a:t> un </a:t>
            </a:r>
            <a:r>
              <a:rPr lang="en-US" sz="4200" spc="59" dirty="0" err="1">
                <a:solidFill>
                  <a:schemeClr val="tx2"/>
                </a:solidFill>
                <a:latin typeface="Comic Sans MS" panose="030F0702030302020204" pitchFamily="66" charset="0"/>
                <a:ea typeface="+mj-ea"/>
                <a:cs typeface="+mj-cs"/>
              </a:rPr>
              <a:t>mejor</a:t>
            </a:r>
            <a:r>
              <a:rPr lang="en-US" sz="4200" spc="59" dirty="0">
                <a:solidFill>
                  <a:schemeClr val="tx2"/>
                </a:solidFill>
                <a:latin typeface="Comic Sans MS" panose="030F0702030302020204" pitchFamily="66" charset="0"/>
                <a:ea typeface="+mj-ea"/>
                <a:cs typeface="+mj-cs"/>
              </a:rPr>
              <a:t> CAME</a:t>
            </a:r>
            <a:endParaRPr lang="en-US" sz="4200" dirty="0">
              <a:solidFill>
                <a:schemeClr val="tx2"/>
              </a:solidFill>
              <a:latin typeface="Comic Sans MS" panose="030F0702030302020204" pitchFamily="66" charset="0"/>
              <a:ea typeface="+mj-ea"/>
              <a:cs typeface="+mj-cs"/>
            </a:endParaRPr>
          </a:p>
        </p:txBody>
      </p:sp>
      <p:sp>
        <p:nvSpPr>
          <p:cNvPr id="41" name="Rectangle 40">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5"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graphicFrame>
        <p:nvGraphicFramePr>
          <p:cNvPr id="2" name="Objeto 1">
            <a:extLst>
              <a:ext uri="{FF2B5EF4-FFF2-40B4-BE49-F238E27FC236}">
                <a16:creationId xmlns:a16="http://schemas.microsoft.com/office/drawing/2014/main" id="{7DF96ADB-0AE1-C8B0-BFB8-818D2035D110}"/>
              </a:ext>
            </a:extLst>
          </p:cNvPr>
          <p:cNvGraphicFramePr>
            <a:graphicFrameLocks noChangeAspect="1"/>
          </p:cNvGraphicFramePr>
          <p:nvPr>
            <p:extLst>
              <p:ext uri="{D42A27DB-BD31-4B8C-83A1-F6EECF244321}">
                <p14:modId xmlns:p14="http://schemas.microsoft.com/office/powerpoint/2010/main" val="3968205258"/>
              </p:ext>
            </p:extLst>
          </p:nvPr>
        </p:nvGraphicFramePr>
        <p:xfrm>
          <a:off x="0" y="860425"/>
          <a:ext cx="7463681" cy="4451350"/>
        </p:xfrm>
        <a:graphic>
          <a:graphicData uri="http://schemas.openxmlformats.org/presentationml/2006/ole">
            <mc:AlternateContent xmlns:mc="http://schemas.openxmlformats.org/markup-compatibility/2006">
              <mc:Choice xmlns:v="urn:schemas-microsoft-com:vml" Requires="v">
                <p:oleObj name="Worksheet" r:id="rId7" imgW="8451936" imgH="4451394" progId="Excel.Sheet.12">
                  <p:embed/>
                </p:oleObj>
              </mc:Choice>
              <mc:Fallback>
                <p:oleObj name="Worksheet" r:id="rId7" imgW="8451936" imgH="4451394" progId="Excel.Sheet.12">
                  <p:embed/>
                  <p:pic>
                    <p:nvPicPr>
                      <p:cNvPr id="2" name="Objeto 1">
                        <a:extLst>
                          <a:ext uri="{FF2B5EF4-FFF2-40B4-BE49-F238E27FC236}">
                            <a16:creationId xmlns:a16="http://schemas.microsoft.com/office/drawing/2014/main" id="{7DF96ADB-0AE1-C8B0-BFB8-818D2035D110}"/>
                          </a:ext>
                        </a:extLst>
                      </p:cNvPr>
                      <p:cNvPicPr/>
                      <p:nvPr/>
                    </p:nvPicPr>
                    <p:blipFill>
                      <a:blip r:embed="rId8"/>
                      <a:stretch>
                        <a:fillRect/>
                      </a:stretch>
                    </p:blipFill>
                    <p:spPr>
                      <a:xfrm>
                        <a:off x="0" y="860425"/>
                        <a:ext cx="7463681" cy="4451350"/>
                      </a:xfrm>
                      <a:prstGeom prst="rect">
                        <a:avLst/>
                      </a:prstGeom>
                    </p:spPr>
                  </p:pic>
                </p:oleObj>
              </mc:Fallback>
            </mc:AlternateContent>
          </a:graphicData>
        </a:graphic>
      </p:graphicFrame>
    </p:spTree>
    <p:extLst>
      <p:ext uri="{BB962C8B-B14F-4D97-AF65-F5344CB8AC3E}">
        <p14:creationId xmlns:p14="http://schemas.microsoft.com/office/powerpoint/2010/main" val="2597540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1583229-67BE-041D-0DA5-148EE4F8C837}"/>
              </a:ext>
            </a:extLst>
          </p:cNvPr>
          <p:cNvPicPr>
            <a:picLocks noChangeAspect="1"/>
          </p:cNvPicPr>
          <p:nvPr/>
        </p:nvPicPr>
        <p:blipFill>
          <a:blip r:embed="rId2"/>
          <a:stretch>
            <a:fillRect/>
          </a:stretch>
        </p:blipFill>
        <p:spPr>
          <a:xfrm>
            <a:off x="2429563" y="0"/>
            <a:ext cx="3925957" cy="640351"/>
          </a:xfrm>
          <a:prstGeom prst="rect">
            <a:avLst/>
          </a:prstGeom>
        </p:spPr>
      </p:pic>
      <p:pic>
        <p:nvPicPr>
          <p:cNvPr id="9" name="Imagen 8">
            <a:extLst>
              <a:ext uri="{FF2B5EF4-FFF2-40B4-BE49-F238E27FC236}">
                <a16:creationId xmlns:a16="http://schemas.microsoft.com/office/drawing/2014/main" id="{7D773905-DBBE-1352-DF35-2930E68838C0}"/>
              </a:ext>
            </a:extLst>
          </p:cNvPr>
          <p:cNvPicPr>
            <a:picLocks noChangeAspect="1"/>
          </p:cNvPicPr>
          <p:nvPr/>
        </p:nvPicPr>
        <p:blipFill>
          <a:blip r:embed="rId3"/>
          <a:stretch>
            <a:fillRect/>
          </a:stretch>
        </p:blipFill>
        <p:spPr>
          <a:xfrm>
            <a:off x="243954" y="5875870"/>
            <a:ext cx="1310939" cy="776989"/>
          </a:xfrm>
          <a:prstGeom prst="rect">
            <a:avLst/>
          </a:prstGeom>
        </p:spPr>
      </p:pic>
      <p:sp>
        <p:nvSpPr>
          <p:cNvPr id="10" name="object 6">
            <a:extLst>
              <a:ext uri="{FF2B5EF4-FFF2-40B4-BE49-F238E27FC236}">
                <a16:creationId xmlns:a16="http://schemas.microsoft.com/office/drawing/2014/main" id="{4F587BBE-6323-E670-A98F-674DBB301297}"/>
              </a:ext>
            </a:extLst>
          </p:cNvPr>
          <p:cNvSpPr txBox="1">
            <a:spLocks noChangeArrowheads="1"/>
          </p:cNvSpPr>
          <p:nvPr/>
        </p:nvSpPr>
        <p:spPr bwMode="auto">
          <a:xfrm>
            <a:off x="-109555" y="5181845"/>
            <a:ext cx="2725007" cy="4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9049" rIns="0" bIns="0">
            <a:spAutoFit/>
          </a:bodyPr>
          <a:lstStyle>
            <a:lvl1pPr marL="377825" indent="165100">
              <a:spcBef>
                <a:spcPts val="1000"/>
              </a:spcBef>
              <a:buClr>
                <a:schemeClr val="accent1"/>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chemeClr val="accent1"/>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chemeClr val="accent1"/>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ts val="75"/>
              </a:spcBef>
              <a:buClrTx/>
              <a:buSzTx/>
              <a:buNone/>
            </a:pPr>
            <a:r>
              <a:rPr lang="es-ES" altLang="es-ES" sz="1400" dirty="0">
                <a:latin typeface="Verdana" panose="020B0604030504040204" pitchFamily="34" charset="0"/>
                <a:ea typeface="Verdana" panose="020B0604030504040204" pitchFamily="34" charset="0"/>
                <a:cs typeface="Verdana" panose="020B0604030504040204" pitchFamily="34" charset="0"/>
              </a:rPr>
              <a:t>ALEXANDER OSTERWALDER</a:t>
            </a:r>
            <a:endParaRPr lang="es-ES" altLang="es-ES" sz="1500" dirty="0">
              <a:latin typeface="Trebuchet MS" panose="020B0603020202020204" pitchFamily="34" charset="0"/>
              <a:ea typeface="Trebuchet MS" panose="020B0603020202020204" pitchFamily="34" charset="0"/>
              <a:cs typeface="Trebuchet MS" panose="020B0603020202020204" pitchFamily="34" charset="0"/>
            </a:endParaRPr>
          </a:p>
        </p:txBody>
      </p:sp>
      <p:sp>
        <p:nvSpPr>
          <p:cNvPr id="2" name="Marcador de contenido 1">
            <a:extLst>
              <a:ext uri="{FF2B5EF4-FFF2-40B4-BE49-F238E27FC236}">
                <a16:creationId xmlns:a16="http://schemas.microsoft.com/office/drawing/2014/main" id="{000B9595-C234-835E-A468-B50EF1F0246E}"/>
              </a:ext>
            </a:extLst>
          </p:cNvPr>
          <p:cNvSpPr>
            <a:spLocks noGrp="1"/>
          </p:cNvSpPr>
          <p:nvPr>
            <p:ph sz="half" idx="1"/>
          </p:nvPr>
        </p:nvSpPr>
        <p:spPr>
          <a:xfrm>
            <a:off x="3634888" y="2782491"/>
            <a:ext cx="4397484" cy="4195763"/>
          </a:xfrm>
        </p:spPr>
        <p:txBody>
          <a:bodyPr/>
          <a:lstStyle/>
          <a:p>
            <a:endParaRPr lang="es-ES" dirty="0"/>
          </a:p>
        </p:txBody>
      </p:sp>
      <p:pic>
        <p:nvPicPr>
          <p:cNvPr id="1027" name="Picture 3">
            <a:extLst>
              <a:ext uri="{FF2B5EF4-FFF2-40B4-BE49-F238E27FC236}">
                <a16:creationId xmlns:a16="http://schemas.microsoft.com/office/drawing/2014/main" id="{9A96D172-EFFC-7480-B236-272A095A0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300" y="640351"/>
            <a:ext cx="10533407" cy="626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484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35" name="Picture 3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9" name="Rectangle 3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6" name="object 9">
            <a:extLst>
              <a:ext uri="{FF2B5EF4-FFF2-40B4-BE49-F238E27FC236}">
                <a16:creationId xmlns:a16="http://schemas.microsoft.com/office/drawing/2014/main" id="{245A70A8-7D45-05BD-B633-ECD10E943A60}"/>
              </a:ext>
            </a:extLst>
          </p:cNvPr>
          <p:cNvSpPr txBox="1"/>
          <p:nvPr/>
        </p:nvSpPr>
        <p:spPr>
          <a:xfrm>
            <a:off x="7743417" y="906020"/>
            <a:ext cx="4483260" cy="2206698"/>
          </a:xfrm>
          <a:prstGeom prst="rect">
            <a:avLst/>
          </a:prstGeom>
        </p:spPr>
        <p:txBody>
          <a:bodyPr vert="horz" lIns="91440" tIns="45720" rIns="91440" bIns="45720" rtlCol="0" anchor="b">
            <a:normAutofit/>
          </a:bodyPr>
          <a:lstStyle/>
          <a:p>
            <a:pPr marL="11516" marR="4607" indent="576" defTabSz="457200">
              <a:lnSpc>
                <a:spcPct val="90000"/>
              </a:lnSpc>
              <a:spcBef>
                <a:spcPct val="0"/>
              </a:spcBef>
              <a:spcAft>
                <a:spcPts val="600"/>
              </a:spcAft>
            </a:pPr>
            <a:r>
              <a:rPr lang="en-US" sz="2800" spc="59" dirty="0">
                <a:solidFill>
                  <a:schemeClr val="tx2"/>
                </a:solidFill>
                <a:latin typeface="Comic Sans MS" panose="030F0702030302020204" pitchFamily="66" charset="0"/>
                <a:ea typeface="+mj-ea"/>
                <a:cs typeface="+mj-cs"/>
              </a:rPr>
              <a:t>Y </a:t>
            </a:r>
            <a:r>
              <a:rPr lang="en-US" sz="2800" spc="59" dirty="0" err="1">
                <a:solidFill>
                  <a:schemeClr val="tx2"/>
                </a:solidFill>
                <a:latin typeface="Comic Sans MS" panose="030F0702030302020204" pitchFamily="66" charset="0"/>
                <a:ea typeface="+mj-ea"/>
                <a:cs typeface="+mj-cs"/>
              </a:rPr>
              <a:t>el</a:t>
            </a:r>
            <a:r>
              <a:rPr lang="en-US" sz="2800" spc="59" dirty="0">
                <a:solidFill>
                  <a:schemeClr val="tx2"/>
                </a:solidFill>
                <a:latin typeface="Comic Sans MS" panose="030F0702030302020204" pitchFamily="66" charset="0"/>
                <a:ea typeface="+mj-ea"/>
                <a:cs typeface="+mj-cs"/>
              </a:rPr>
              <a:t> </a:t>
            </a:r>
            <a:r>
              <a:rPr lang="en-US" sz="2800" spc="59" dirty="0" err="1">
                <a:solidFill>
                  <a:schemeClr val="tx2"/>
                </a:solidFill>
                <a:latin typeface="Comic Sans MS" panose="030F0702030302020204" pitchFamily="66" charset="0"/>
                <a:ea typeface="+mj-ea"/>
                <a:cs typeface="+mj-cs"/>
              </a:rPr>
              <a:t>resultado</a:t>
            </a:r>
            <a:r>
              <a:rPr lang="en-US" sz="2800" spc="59" dirty="0">
                <a:solidFill>
                  <a:schemeClr val="tx2"/>
                </a:solidFill>
                <a:latin typeface="Comic Sans MS" panose="030F0702030302020204" pitchFamily="66" charset="0"/>
                <a:ea typeface="+mj-ea"/>
                <a:cs typeface="+mj-cs"/>
              </a:rPr>
              <a:t> es la    </a:t>
            </a:r>
            <a:r>
              <a:rPr lang="en-US" sz="2800" spc="59" dirty="0" err="1">
                <a:solidFill>
                  <a:schemeClr val="tx2"/>
                </a:solidFill>
                <a:latin typeface="Comic Sans MS" panose="030F0702030302020204" pitchFamily="66" charset="0"/>
                <a:ea typeface="+mj-ea"/>
                <a:cs typeface="+mj-cs"/>
              </a:rPr>
              <a:t>estrategia</a:t>
            </a:r>
            <a:r>
              <a:rPr lang="en-US" sz="2800" spc="59" dirty="0">
                <a:solidFill>
                  <a:schemeClr val="tx2"/>
                </a:solidFill>
                <a:latin typeface="Comic Sans MS" panose="030F0702030302020204" pitchFamily="66" charset="0"/>
                <a:ea typeface="+mj-ea"/>
                <a:cs typeface="+mj-cs"/>
              </a:rPr>
              <a:t> DAFO/CAME que </a:t>
            </a:r>
            <a:r>
              <a:rPr lang="en-US" sz="2800" spc="59" dirty="0" err="1">
                <a:solidFill>
                  <a:schemeClr val="tx2"/>
                </a:solidFill>
                <a:latin typeface="Comic Sans MS" panose="030F0702030302020204" pitchFamily="66" charset="0"/>
                <a:ea typeface="+mj-ea"/>
                <a:cs typeface="+mj-cs"/>
              </a:rPr>
              <a:t>defienda</a:t>
            </a:r>
            <a:r>
              <a:rPr lang="en-US" sz="2800" spc="59" dirty="0">
                <a:solidFill>
                  <a:schemeClr val="tx2"/>
                </a:solidFill>
                <a:latin typeface="Comic Sans MS" panose="030F0702030302020204" pitchFamily="66" charset="0"/>
                <a:ea typeface="+mj-ea"/>
                <a:cs typeface="+mj-cs"/>
              </a:rPr>
              <a:t> y </a:t>
            </a:r>
            <a:r>
              <a:rPr lang="en-US" sz="2800" spc="59" dirty="0" err="1">
                <a:solidFill>
                  <a:schemeClr val="tx2"/>
                </a:solidFill>
                <a:latin typeface="Comic Sans MS" panose="030F0702030302020204" pitchFamily="66" charset="0"/>
                <a:ea typeface="+mj-ea"/>
                <a:cs typeface="+mj-cs"/>
              </a:rPr>
              <a:t>maximice</a:t>
            </a:r>
            <a:r>
              <a:rPr lang="en-US" sz="2800" spc="59" dirty="0">
                <a:solidFill>
                  <a:schemeClr val="tx2"/>
                </a:solidFill>
                <a:latin typeface="Comic Sans MS" panose="030F0702030302020204" pitchFamily="66" charset="0"/>
                <a:ea typeface="+mj-ea"/>
                <a:cs typeface="+mj-cs"/>
              </a:rPr>
              <a:t> </a:t>
            </a:r>
            <a:r>
              <a:rPr lang="en-US" sz="2800" spc="59" dirty="0" err="1">
                <a:solidFill>
                  <a:schemeClr val="tx2"/>
                </a:solidFill>
                <a:latin typeface="Comic Sans MS" panose="030F0702030302020204" pitchFamily="66" charset="0"/>
                <a:ea typeface="+mj-ea"/>
                <a:cs typeface="+mj-cs"/>
              </a:rPr>
              <a:t>nuestro</a:t>
            </a:r>
            <a:r>
              <a:rPr lang="en-US" sz="2800" spc="59" dirty="0">
                <a:solidFill>
                  <a:schemeClr val="tx2"/>
                </a:solidFill>
                <a:latin typeface="Comic Sans MS" panose="030F0702030302020204" pitchFamily="66" charset="0"/>
                <a:ea typeface="+mj-ea"/>
                <a:cs typeface="+mj-cs"/>
              </a:rPr>
              <a:t> </a:t>
            </a:r>
            <a:r>
              <a:rPr lang="en-US" sz="2800" spc="59" dirty="0" err="1">
                <a:solidFill>
                  <a:schemeClr val="tx2"/>
                </a:solidFill>
                <a:latin typeface="Comic Sans MS" panose="030F0702030302020204" pitchFamily="66" charset="0"/>
                <a:ea typeface="+mj-ea"/>
                <a:cs typeface="+mj-cs"/>
              </a:rPr>
              <a:t>Modelo</a:t>
            </a:r>
            <a:r>
              <a:rPr lang="en-US" sz="2800" spc="59" dirty="0">
                <a:solidFill>
                  <a:schemeClr val="tx2"/>
                </a:solidFill>
                <a:latin typeface="Comic Sans MS" panose="030F0702030302020204" pitchFamily="66" charset="0"/>
                <a:ea typeface="+mj-ea"/>
                <a:cs typeface="+mj-cs"/>
              </a:rPr>
              <a:t> de </a:t>
            </a:r>
            <a:r>
              <a:rPr lang="en-US" sz="2800" spc="59" dirty="0" err="1">
                <a:solidFill>
                  <a:schemeClr val="tx2"/>
                </a:solidFill>
                <a:latin typeface="Comic Sans MS" panose="030F0702030302020204" pitchFamily="66" charset="0"/>
                <a:ea typeface="+mj-ea"/>
                <a:cs typeface="+mj-cs"/>
              </a:rPr>
              <a:t>Negocio</a:t>
            </a:r>
            <a:endParaRPr lang="en-US" sz="2800" dirty="0">
              <a:solidFill>
                <a:schemeClr val="tx2"/>
              </a:solidFill>
              <a:latin typeface="Comic Sans MS" panose="030F0702030302020204" pitchFamily="66" charset="0"/>
              <a:ea typeface="+mj-ea"/>
              <a:cs typeface="+mj-cs"/>
            </a:endParaRPr>
          </a:p>
        </p:txBody>
      </p:sp>
      <p:sp>
        <p:nvSpPr>
          <p:cNvPr id="41" name="Rectangle 40">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5"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pic>
        <p:nvPicPr>
          <p:cNvPr id="7" name="Imagen 6">
            <a:extLst>
              <a:ext uri="{FF2B5EF4-FFF2-40B4-BE49-F238E27FC236}">
                <a16:creationId xmlns:a16="http://schemas.microsoft.com/office/drawing/2014/main" id="{7071F2E3-FA62-8793-CC79-8108502DF04C}"/>
              </a:ext>
            </a:extLst>
          </p:cNvPr>
          <p:cNvPicPr>
            <a:picLocks noChangeAspect="1"/>
          </p:cNvPicPr>
          <p:nvPr/>
        </p:nvPicPr>
        <p:blipFill>
          <a:blip r:embed="rId7"/>
          <a:stretch>
            <a:fillRect/>
          </a:stretch>
        </p:blipFill>
        <p:spPr>
          <a:xfrm>
            <a:off x="7609974" y="3232209"/>
            <a:ext cx="4680792" cy="2555064"/>
          </a:xfrm>
          <a:prstGeom prst="rect">
            <a:avLst/>
          </a:prstGeom>
        </p:spPr>
      </p:pic>
      <p:pic>
        <p:nvPicPr>
          <p:cNvPr id="2" name="Imagen 1">
            <a:extLst>
              <a:ext uri="{FF2B5EF4-FFF2-40B4-BE49-F238E27FC236}">
                <a16:creationId xmlns:a16="http://schemas.microsoft.com/office/drawing/2014/main" id="{67664F6E-D04F-47A6-72E4-C0C9703B07CD}"/>
              </a:ext>
            </a:extLst>
          </p:cNvPr>
          <p:cNvPicPr>
            <a:picLocks noChangeAspect="1"/>
          </p:cNvPicPr>
          <p:nvPr/>
        </p:nvPicPr>
        <p:blipFill>
          <a:blip r:embed="rId8"/>
          <a:stretch>
            <a:fillRect/>
          </a:stretch>
        </p:blipFill>
        <p:spPr>
          <a:xfrm>
            <a:off x="146833" y="1056406"/>
            <a:ext cx="7127390" cy="5116984"/>
          </a:xfrm>
          <a:prstGeom prst="rect">
            <a:avLst/>
          </a:prstGeom>
        </p:spPr>
      </p:pic>
    </p:spTree>
    <p:extLst>
      <p:ext uri="{BB962C8B-B14F-4D97-AF65-F5344CB8AC3E}">
        <p14:creationId xmlns:p14="http://schemas.microsoft.com/office/powerpoint/2010/main" val="1113982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8" name="Imagen 7">
            <a:extLst>
              <a:ext uri="{FF2B5EF4-FFF2-40B4-BE49-F238E27FC236}">
                <a16:creationId xmlns:a16="http://schemas.microsoft.com/office/drawing/2014/main" id="{4BE0C8D9-461E-5BE2-AA56-02E1D67FA1EE}"/>
              </a:ext>
            </a:extLst>
          </p:cNvPr>
          <p:cNvPicPr>
            <a:picLocks noChangeAspect="1"/>
          </p:cNvPicPr>
          <p:nvPr/>
        </p:nvPicPr>
        <p:blipFill>
          <a:blip r:embed="rId7"/>
          <a:stretch>
            <a:fillRect/>
          </a:stretch>
        </p:blipFill>
        <p:spPr>
          <a:xfrm>
            <a:off x="1072531" y="0"/>
            <a:ext cx="9555078" cy="6857999"/>
          </a:xfrm>
          <a:prstGeom prst="rect">
            <a:avLst/>
          </a:prstGeom>
        </p:spPr>
      </p:pic>
    </p:spTree>
    <p:extLst>
      <p:ext uri="{BB962C8B-B14F-4D97-AF65-F5344CB8AC3E}">
        <p14:creationId xmlns:p14="http://schemas.microsoft.com/office/powerpoint/2010/main" val="2874701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4" name="Picture 13">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6" name="Imagen 5">
            <a:extLst>
              <a:ext uri="{FF2B5EF4-FFF2-40B4-BE49-F238E27FC236}">
                <a16:creationId xmlns:a16="http://schemas.microsoft.com/office/drawing/2014/main" id="{7610FB60-915A-E10B-2C1E-12AA51792A56}"/>
              </a:ext>
            </a:extLst>
          </p:cNvPr>
          <p:cNvPicPr>
            <a:picLocks noChangeAspect="1"/>
          </p:cNvPicPr>
          <p:nvPr/>
        </p:nvPicPr>
        <p:blipFill>
          <a:blip r:embed="rId7"/>
          <a:stretch>
            <a:fillRect/>
          </a:stretch>
        </p:blipFill>
        <p:spPr>
          <a:xfrm>
            <a:off x="1381373" y="0"/>
            <a:ext cx="9421587" cy="6759615"/>
          </a:xfrm>
          <a:prstGeom prst="rect">
            <a:avLst/>
          </a:prstGeom>
        </p:spPr>
      </p:pic>
    </p:spTree>
    <p:extLst>
      <p:ext uri="{BB962C8B-B14F-4D97-AF65-F5344CB8AC3E}">
        <p14:creationId xmlns:p14="http://schemas.microsoft.com/office/powerpoint/2010/main" val="3851080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00000">
            <a:off x="-2638087" y="-1046707"/>
            <a:ext cx="9878001" cy="7471361"/>
          </a:xfrm>
          <a:prstGeom prst="rect">
            <a:avLst/>
          </a:prstGeom>
        </p:spPr>
      </p:pic>
      <p:pic>
        <p:nvPicPr>
          <p:cNvPr id="3" name="Picture 3"/>
          <p:cNvPicPr>
            <a:picLocks noChangeAspect="1"/>
          </p:cNvPicPr>
          <p:nvPr/>
        </p:nvPicPr>
        <p:blipFill>
          <a:blip r:embed="rId4"/>
          <a:srcRect t="24595" b="32892"/>
          <a:stretch>
            <a:fillRect/>
          </a:stretch>
        </p:blipFill>
        <p:spPr>
          <a:xfrm>
            <a:off x="10123866" y="5982794"/>
            <a:ext cx="1640916" cy="546730"/>
          </a:xfrm>
          <a:prstGeom prst="rect">
            <a:avLst/>
          </a:prstGeom>
        </p:spPr>
      </p:pic>
      <p:pic>
        <p:nvPicPr>
          <p:cNvPr id="4" name="Picture 4"/>
          <p:cNvPicPr>
            <a:picLocks noChangeAspect="1"/>
          </p:cNvPicPr>
          <p:nvPr/>
        </p:nvPicPr>
        <p:blipFill>
          <a:blip r:embed="rId5">
            <a:alphaModFix amt="25000"/>
          </a:blip>
          <a:srcRect/>
          <a:stretch>
            <a:fillRect/>
          </a:stretch>
        </p:blipFill>
        <p:spPr>
          <a:xfrm rot="-2554837">
            <a:off x="-1599176" y="1126788"/>
            <a:ext cx="8641295" cy="3704955"/>
          </a:xfrm>
          <a:prstGeom prst="rect">
            <a:avLst/>
          </a:prstGeom>
        </p:spPr>
      </p:pic>
      <p:sp>
        <p:nvSpPr>
          <p:cNvPr id="6" name="TextBox 3">
            <a:extLst>
              <a:ext uri="{FF2B5EF4-FFF2-40B4-BE49-F238E27FC236}">
                <a16:creationId xmlns:a16="http://schemas.microsoft.com/office/drawing/2014/main" id="{71B727DD-E2B6-08C8-7BBF-DF861F06F7AD}"/>
              </a:ext>
            </a:extLst>
          </p:cNvPr>
          <p:cNvSpPr txBox="1"/>
          <p:nvPr/>
        </p:nvSpPr>
        <p:spPr>
          <a:xfrm>
            <a:off x="3414531" y="2269885"/>
            <a:ext cx="8540437" cy="4588115"/>
          </a:xfrm>
          <a:prstGeom prst="rect">
            <a:avLst/>
          </a:prstGeom>
        </p:spPr>
        <p:txBody>
          <a:bodyPr wrap="square" lIns="0" tIns="0" rIns="0" bIns="0" rtlCol="0" anchor="t">
            <a:spAutoFit/>
          </a:bodyPr>
          <a:lstStyle/>
          <a:p>
            <a:pPr>
              <a:lnSpc>
                <a:spcPts val="6090"/>
              </a:lnSpc>
            </a:pPr>
            <a:r>
              <a:rPr lang="en-US" sz="2800" spc="257" dirty="0" err="1">
                <a:latin typeface="Comic Sans MS" panose="030F0702030302020204" pitchFamily="66" charset="0"/>
              </a:rPr>
              <a:t>Muchas</a:t>
            </a:r>
            <a:r>
              <a:rPr lang="en-US" sz="2800" spc="257" dirty="0">
                <a:latin typeface="Comic Sans MS" panose="030F0702030302020204" pitchFamily="66" charset="0"/>
              </a:rPr>
              <a:t> gracias</a:t>
            </a:r>
          </a:p>
          <a:p>
            <a:pPr>
              <a:lnSpc>
                <a:spcPts val="6090"/>
              </a:lnSpc>
            </a:pPr>
            <a:r>
              <a:rPr lang="en-US" sz="2800" spc="257" dirty="0" err="1">
                <a:latin typeface="Comic Sans MS" panose="030F0702030302020204" pitchFamily="66" charset="0"/>
              </a:rPr>
              <a:t>Recordad</a:t>
            </a:r>
            <a:r>
              <a:rPr lang="en-US" sz="2800" spc="257" dirty="0">
                <a:latin typeface="Comic Sans MS" panose="030F0702030302020204" pitchFamily="66" charset="0"/>
              </a:rPr>
              <a:t> que </a:t>
            </a:r>
            <a:r>
              <a:rPr lang="en-US" sz="2800" spc="257" dirty="0" err="1">
                <a:latin typeface="Comic Sans MS" panose="030F0702030302020204" pitchFamily="66" charset="0"/>
              </a:rPr>
              <a:t>estamos</a:t>
            </a:r>
            <a:r>
              <a:rPr lang="en-US" sz="2800" spc="257" dirty="0">
                <a:latin typeface="Comic Sans MS" panose="030F0702030302020204" pitchFamily="66" charset="0"/>
              </a:rPr>
              <a:t> </a:t>
            </a:r>
            <a:r>
              <a:rPr lang="en-US" sz="2800" spc="257" dirty="0" err="1">
                <a:latin typeface="Comic Sans MS" panose="030F0702030302020204" pitchFamily="66" charset="0"/>
              </a:rPr>
              <a:t>aquí</a:t>
            </a:r>
            <a:r>
              <a:rPr lang="en-US" sz="2800" spc="257" dirty="0">
                <a:latin typeface="Comic Sans MS" panose="030F0702030302020204" pitchFamily="66" charset="0"/>
              </a:rPr>
              <a:t>, </a:t>
            </a:r>
            <a:r>
              <a:rPr lang="en-US" sz="2800" spc="257" dirty="0" err="1">
                <a:latin typeface="Comic Sans MS" panose="030F0702030302020204" pitchFamily="66" charset="0"/>
              </a:rPr>
              <a:t>en</a:t>
            </a:r>
            <a:r>
              <a:rPr lang="en-US" sz="2800" spc="257" dirty="0">
                <a:latin typeface="Comic Sans MS" panose="030F0702030302020204" pitchFamily="66" charset="0"/>
              </a:rPr>
              <a:t> </a:t>
            </a:r>
            <a:r>
              <a:rPr lang="en-US" sz="2800" spc="257" dirty="0" err="1">
                <a:latin typeface="Comic Sans MS" panose="030F0702030302020204" pitchFamily="66" charset="0"/>
              </a:rPr>
              <a:t>Secot</a:t>
            </a:r>
            <a:r>
              <a:rPr lang="en-US" sz="2800" spc="257" dirty="0">
                <a:latin typeface="Comic Sans MS" panose="030F0702030302020204" pitchFamily="66" charset="0"/>
              </a:rPr>
              <a:t>, para </a:t>
            </a:r>
            <a:r>
              <a:rPr lang="en-US" sz="2800" spc="257" dirty="0" err="1">
                <a:latin typeface="Comic Sans MS" panose="030F0702030302020204" pitchFamily="66" charset="0"/>
              </a:rPr>
              <a:t>Asesoraros</a:t>
            </a:r>
            <a:r>
              <a:rPr lang="en-US" sz="2800" spc="257" dirty="0">
                <a:latin typeface="Comic Sans MS" panose="030F0702030302020204" pitchFamily="66" charset="0"/>
              </a:rPr>
              <a:t> </a:t>
            </a:r>
            <a:r>
              <a:rPr lang="en-US" sz="2800" spc="257" dirty="0" err="1">
                <a:latin typeface="Comic Sans MS" panose="030F0702030302020204" pitchFamily="66" charset="0"/>
              </a:rPr>
              <a:t>si</a:t>
            </a:r>
            <a:r>
              <a:rPr lang="en-US" sz="2800" spc="257" dirty="0">
                <a:latin typeface="Comic Sans MS" panose="030F0702030302020204" pitchFamily="66" charset="0"/>
              </a:rPr>
              <a:t> lo </a:t>
            </a:r>
            <a:r>
              <a:rPr lang="en-US" sz="2800" spc="257" dirty="0" err="1">
                <a:latin typeface="Comic Sans MS" panose="030F0702030302020204" pitchFamily="66" charset="0"/>
              </a:rPr>
              <a:t>necesitáis</a:t>
            </a:r>
            <a:r>
              <a:rPr lang="en-US" sz="2800" spc="257" dirty="0">
                <a:latin typeface="Comic Sans MS" panose="030F0702030302020204" pitchFamily="66" charset="0"/>
              </a:rPr>
              <a:t> y para </a:t>
            </a:r>
            <a:r>
              <a:rPr lang="en-US" sz="2800" spc="257" dirty="0" err="1">
                <a:latin typeface="Comic Sans MS" panose="030F0702030302020204" pitchFamily="66" charset="0"/>
              </a:rPr>
              <a:t>reforzaros</a:t>
            </a:r>
            <a:r>
              <a:rPr lang="en-US" sz="2800" spc="257" dirty="0">
                <a:latin typeface="Comic Sans MS" panose="030F0702030302020204" pitchFamily="66" charset="0"/>
              </a:rPr>
              <a:t> </a:t>
            </a:r>
            <a:r>
              <a:rPr lang="en-US" sz="2800" spc="257" dirty="0" err="1">
                <a:latin typeface="Comic Sans MS" panose="030F0702030302020204" pitchFamily="66" charset="0"/>
              </a:rPr>
              <a:t>en</a:t>
            </a:r>
            <a:r>
              <a:rPr lang="en-US" sz="2800" spc="257" dirty="0">
                <a:latin typeface="Comic Sans MS" panose="030F0702030302020204" pitchFamily="66" charset="0"/>
              </a:rPr>
              <a:t> </a:t>
            </a:r>
            <a:r>
              <a:rPr lang="en-US" sz="2800" spc="257" dirty="0" err="1">
                <a:latin typeface="Comic Sans MS" panose="030F0702030302020204" pitchFamily="66" charset="0"/>
              </a:rPr>
              <a:t>vuestros</a:t>
            </a:r>
            <a:r>
              <a:rPr lang="en-US" sz="2800" spc="257" dirty="0">
                <a:latin typeface="Comic Sans MS" panose="030F0702030302020204" pitchFamily="66" charset="0"/>
              </a:rPr>
              <a:t> </a:t>
            </a:r>
            <a:r>
              <a:rPr lang="en-US" sz="2800" spc="257" dirty="0" err="1">
                <a:latin typeface="Comic Sans MS" panose="030F0702030302020204" pitchFamily="66" charset="0"/>
              </a:rPr>
              <a:t>conocimientos</a:t>
            </a:r>
            <a:r>
              <a:rPr lang="en-US" sz="2800" spc="257" dirty="0">
                <a:latin typeface="Comic Sans MS" panose="030F0702030302020204" pitchFamily="66" charset="0"/>
              </a:rPr>
              <a:t> de </a:t>
            </a:r>
            <a:r>
              <a:rPr lang="en-US" sz="2800" spc="257" dirty="0" err="1">
                <a:latin typeface="Comic Sans MS" panose="030F0702030302020204" pitchFamily="66" charset="0"/>
              </a:rPr>
              <a:t>empresa</a:t>
            </a:r>
            <a:r>
              <a:rPr lang="en-US" sz="2800" spc="257" dirty="0">
                <a:latin typeface="Comic Sans MS" panose="030F0702030302020204" pitchFamily="66" charset="0"/>
              </a:rPr>
              <a:t> a traves de </a:t>
            </a:r>
            <a:r>
              <a:rPr lang="en-US" sz="2800" spc="257" dirty="0" err="1">
                <a:latin typeface="Comic Sans MS" panose="030F0702030302020204" pitchFamily="66" charset="0"/>
              </a:rPr>
              <a:t>Esemp</a:t>
            </a:r>
            <a:r>
              <a:rPr lang="en-US" sz="2800" spc="257" dirty="0">
                <a:latin typeface="Comic Sans MS" panose="030F0702030302020204" pitchFamily="66" charset="0"/>
              </a:rPr>
              <a:t>, </a:t>
            </a:r>
            <a:r>
              <a:rPr lang="en-US" sz="2800" spc="257" dirty="0" err="1">
                <a:latin typeface="Comic Sans MS" panose="030F0702030302020204" pitchFamily="66" charset="0"/>
              </a:rPr>
              <a:t>nuestra</a:t>
            </a:r>
            <a:r>
              <a:rPr lang="en-US" sz="2800" spc="257" dirty="0">
                <a:latin typeface="Comic Sans MS" panose="030F0702030302020204" pitchFamily="66" charset="0"/>
              </a:rPr>
              <a:t> </a:t>
            </a:r>
            <a:r>
              <a:rPr lang="en-US" sz="2800" spc="257" dirty="0" err="1">
                <a:latin typeface="Comic Sans MS" panose="030F0702030302020204" pitchFamily="66" charset="0"/>
              </a:rPr>
              <a:t>escuela</a:t>
            </a:r>
            <a:r>
              <a:rPr lang="en-US" sz="2800" spc="257" dirty="0">
                <a:latin typeface="Comic Sans MS" panose="030F0702030302020204" pitchFamily="66" charset="0"/>
              </a:rPr>
              <a:t> de </a:t>
            </a:r>
            <a:r>
              <a:rPr lang="en-US" sz="2800" spc="257" dirty="0" err="1">
                <a:latin typeface="Comic Sans MS" panose="030F0702030302020204" pitchFamily="66" charset="0"/>
              </a:rPr>
              <a:t>emprendimiento</a:t>
            </a:r>
            <a:r>
              <a:rPr lang="en-US" sz="2800" spc="257" dirty="0">
                <a:latin typeface="Comic Sans MS" panose="030F0702030302020204" pitchFamily="66" charset="0"/>
              </a:rPr>
              <a:t>. </a:t>
            </a:r>
          </a:p>
        </p:txBody>
      </p:sp>
      <p:pic>
        <p:nvPicPr>
          <p:cNvPr id="7" name="Imagen 6">
            <a:extLst>
              <a:ext uri="{FF2B5EF4-FFF2-40B4-BE49-F238E27FC236}">
                <a16:creationId xmlns:a16="http://schemas.microsoft.com/office/drawing/2014/main" id="{ADBD30CC-70C5-CC63-6A7C-9E627230DD8B}"/>
              </a:ext>
            </a:extLst>
          </p:cNvPr>
          <p:cNvPicPr>
            <a:picLocks noChangeAspect="1"/>
          </p:cNvPicPr>
          <p:nvPr/>
        </p:nvPicPr>
        <p:blipFill>
          <a:blip r:embed="rId6"/>
          <a:stretch>
            <a:fillRect/>
          </a:stretch>
        </p:blipFill>
        <p:spPr>
          <a:xfrm>
            <a:off x="6297375" y="342944"/>
            <a:ext cx="3972479" cy="2133898"/>
          </a:xfrm>
          <a:prstGeom prst="rect">
            <a:avLst/>
          </a:prstGeom>
        </p:spPr>
      </p:pic>
    </p:spTree>
    <p:extLst>
      <p:ext uri="{BB962C8B-B14F-4D97-AF65-F5344CB8AC3E}">
        <p14:creationId xmlns:p14="http://schemas.microsoft.com/office/powerpoint/2010/main" val="33307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3" name="object 3"/>
          <p:cNvSpPr txBox="1">
            <a:spLocks noGrp="1"/>
          </p:cNvSpPr>
          <p:nvPr>
            <p:ph type="title"/>
          </p:nvPr>
        </p:nvSpPr>
        <p:spPr>
          <a:xfrm>
            <a:off x="584553" y="213377"/>
            <a:ext cx="10677614" cy="1016654"/>
          </a:xfrm>
          <a:prstGeom prst="rect">
            <a:avLst/>
          </a:prstGeom>
        </p:spPr>
        <p:txBody>
          <a:bodyPr vert="horz" lIns="91440" tIns="45720" rIns="91440" bIns="45720" numCol="1" rtlCol="0" anchor="t" anchorCtr="0" compatLnSpc="1">
            <a:prstTxWarp prst="textNoShape">
              <a:avLst/>
            </a:prstTxWarp>
            <a:normAutofit fontScale="90000"/>
          </a:bodyPr>
          <a:lstStyle/>
          <a:p>
            <a:pPr marL="171022" eaLnBrk="1" hangingPunct="1">
              <a:lnSpc>
                <a:spcPct val="90000"/>
              </a:lnSpc>
            </a:pPr>
            <a:r>
              <a:rPr lang="en-US" sz="3300" dirty="0">
                <a:ln w="11430"/>
                <a:effectLst>
                  <a:outerShdw blurRad="50800" dist="39000" dir="5460000" algn="tl">
                    <a:srgbClr val="000000">
                      <a:alpha val="38000"/>
                    </a:srgbClr>
                  </a:outerShdw>
                </a:effectLst>
                <a:latin typeface="Comic Sans MS" panose="030F0702030302020204" pitchFamily="66" charset="0"/>
              </a:rPr>
              <a:t>1ª REFLEXION  CLAVE : </a:t>
            </a:r>
            <a:r>
              <a:rPr lang="en-US" sz="3300" dirty="0" err="1">
                <a:ln w="11430"/>
                <a:effectLst>
                  <a:outerShdw blurRad="50800" dist="39000" dir="5460000" algn="tl">
                    <a:srgbClr val="000000">
                      <a:alpha val="38000"/>
                    </a:srgbClr>
                  </a:outerShdw>
                </a:effectLst>
                <a:latin typeface="Comic Sans MS" panose="030F0702030302020204" pitchFamily="66" charset="0"/>
              </a:rPr>
              <a:t>quien</a:t>
            </a:r>
            <a:r>
              <a:rPr lang="en-US" sz="3300" dirty="0">
                <a:ln w="11430"/>
                <a:effectLst>
                  <a:outerShdw blurRad="50800" dist="39000" dir="5460000" algn="tl">
                    <a:srgbClr val="000000">
                      <a:alpha val="38000"/>
                    </a:srgbClr>
                  </a:outerShdw>
                </a:effectLst>
                <a:latin typeface="Comic Sans MS" panose="030F0702030302020204" pitchFamily="66" charset="0"/>
              </a:rPr>
              <a:t> soy y que </a:t>
            </a:r>
            <a:r>
              <a:rPr lang="en-US" sz="3300" dirty="0" err="1">
                <a:ln w="11430"/>
                <a:effectLst>
                  <a:outerShdw blurRad="50800" dist="39000" dir="5460000" algn="tl">
                    <a:srgbClr val="000000">
                      <a:alpha val="38000"/>
                    </a:srgbClr>
                  </a:outerShdw>
                </a:effectLst>
                <a:latin typeface="Comic Sans MS" panose="030F0702030302020204" pitchFamily="66" charset="0"/>
              </a:rPr>
              <a:t>quiero</a:t>
            </a:r>
            <a:r>
              <a:rPr lang="en-US" sz="3300" dirty="0">
                <a:ln w="11430"/>
                <a:effectLst>
                  <a:outerShdw blurRad="50800" dist="39000" dir="5460000" algn="tl">
                    <a:srgbClr val="000000">
                      <a:alpha val="38000"/>
                    </a:srgbClr>
                  </a:outerShdw>
                </a:effectLst>
                <a:latin typeface="Comic Sans MS" panose="030F0702030302020204" pitchFamily="66" charset="0"/>
              </a:rPr>
              <a:t>. </a:t>
            </a:r>
            <a:br>
              <a:rPr lang="en-US" sz="3300" dirty="0">
                <a:ln w="11430"/>
                <a:effectLst>
                  <a:outerShdw blurRad="50800" dist="39000" dir="5460000" algn="tl">
                    <a:srgbClr val="000000">
                      <a:alpha val="38000"/>
                    </a:srgbClr>
                  </a:outerShdw>
                </a:effectLst>
                <a:latin typeface="Comic Sans MS" panose="030F0702030302020204" pitchFamily="66" charset="0"/>
              </a:rPr>
            </a:br>
            <a:br>
              <a:rPr lang="en-US" sz="3300" dirty="0">
                <a:ln w="11430"/>
                <a:effectLst>
                  <a:outerShdw blurRad="50800" dist="39000" dir="5460000" algn="tl">
                    <a:srgbClr val="000000">
                      <a:alpha val="38000"/>
                    </a:srgbClr>
                  </a:outerShdw>
                </a:effectLst>
                <a:latin typeface="Comic Sans MS" panose="030F0702030302020204" pitchFamily="66" charset="0"/>
              </a:rPr>
            </a:br>
            <a:r>
              <a:rPr lang="en-US" sz="3100" dirty="0">
                <a:solidFill>
                  <a:schemeClr val="tx1"/>
                </a:solidFill>
                <a:effectLst/>
                <a:latin typeface="Comic Sans MS" panose="030F0702030302020204" pitchFamily="66" charset="0"/>
                <a:ea typeface="+mj-ea"/>
                <a:cs typeface="+mj-cs"/>
              </a:rPr>
              <a:t>Antes de </a:t>
            </a:r>
            <a:r>
              <a:rPr lang="en-US" sz="3100" dirty="0" err="1">
                <a:solidFill>
                  <a:schemeClr val="tx1"/>
                </a:solidFill>
                <a:effectLst/>
                <a:latin typeface="Comic Sans MS" panose="030F0702030302020204" pitchFamily="66" charset="0"/>
                <a:ea typeface="+mj-ea"/>
                <a:cs typeface="+mj-cs"/>
              </a:rPr>
              <a:t>abrir</a:t>
            </a:r>
            <a:r>
              <a:rPr lang="en-US" sz="3100" dirty="0">
                <a:solidFill>
                  <a:schemeClr val="tx1"/>
                </a:solidFill>
                <a:effectLst/>
                <a:latin typeface="Comic Sans MS" panose="030F0702030302020204" pitchFamily="66" charset="0"/>
                <a:ea typeface="+mj-ea"/>
                <a:cs typeface="+mj-cs"/>
              </a:rPr>
              <a:t> un </a:t>
            </a:r>
            <a:r>
              <a:rPr lang="en-US" sz="3100" dirty="0" err="1">
                <a:solidFill>
                  <a:schemeClr val="tx1"/>
                </a:solidFill>
                <a:effectLst/>
                <a:latin typeface="Comic Sans MS" panose="030F0702030302020204" pitchFamily="66" charset="0"/>
                <a:ea typeface="+mj-ea"/>
                <a:cs typeface="+mj-cs"/>
              </a:rPr>
              <a:t>negocio</a:t>
            </a:r>
            <a:r>
              <a:rPr lang="en-US" sz="3100" dirty="0">
                <a:solidFill>
                  <a:schemeClr val="tx1"/>
                </a:solidFill>
                <a:effectLst/>
                <a:latin typeface="Comic Sans MS" panose="030F0702030302020204" pitchFamily="66" charset="0"/>
                <a:ea typeface="+mj-ea"/>
                <a:cs typeface="+mj-cs"/>
              </a:rPr>
              <a:t>, </a:t>
            </a:r>
            <a:r>
              <a:rPr lang="en-US" sz="3100" dirty="0" err="1">
                <a:solidFill>
                  <a:schemeClr val="tx1"/>
                </a:solidFill>
                <a:effectLst/>
                <a:latin typeface="Comic Sans MS" panose="030F0702030302020204" pitchFamily="66" charset="0"/>
                <a:ea typeface="+mj-ea"/>
                <a:cs typeface="+mj-cs"/>
              </a:rPr>
              <a:t>debemos</a:t>
            </a:r>
            <a:r>
              <a:rPr lang="en-US" sz="3100" dirty="0">
                <a:solidFill>
                  <a:schemeClr val="tx1"/>
                </a:solidFill>
                <a:effectLst/>
                <a:latin typeface="Comic Sans MS" panose="030F0702030302020204" pitchFamily="66" charset="0"/>
                <a:ea typeface="+mj-ea"/>
                <a:cs typeface="+mj-cs"/>
              </a:rPr>
              <a:t> saber </a:t>
            </a:r>
            <a:r>
              <a:rPr lang="en-US" sz="3100" dirty="0" err="1">
                <a:solidFill>
                  <a:schemeClr val="tx1"/>
                </a:solidFill>
                <a:effectLst/>
                <a:latin typeface="Comic Sans MS" panose="030F0702030302020204" pitchFamily="66" charset="0"/>
                <a:ea typeface="+mj-ea"/>
                <a:cs typeface="+mj-cs"/>
              </a:rPr>
              <a:t>muy</a:t>
            </a:r>
            <a:r>
              <a:rPr lang="en-US" sz="3100" dirty="0">
                <a:solidFill>
                  <a:schemeClr val="tx1"/>
                </a:solidFill>
                <a:effectLst/>
                <a:latin typeface="Comic Sans MS" panose="030F0702030302020204" pitchFamily="66" charset="0"/>
                <a:ea typeface="+mj-ea"/>
                <a:cs typeface="+mj-cs"/>
              </a:rPr>
              <a:t> bien </a:t>
            </a:r>
            <a:r>
              <a:rPr lang="en-US" sz="3100" dirty="0" err="1">
                <a:solidFill>
                  <a:schemeClr val="tx1"/>
                </a:solidFill>
                <a:effectLst/>
                <a:latin typeface="Comic Sans MS" panose="030F0702030302020204" pitchFamily="66" charset="0"/>
                <a:ea typeface="+mj-ea"/>
                <a:cs typeface="+mj-cs"/>
              </a:rPr>
              <a:t>quien</a:t>
            </a:r>
            <a:r>
              <a:rPr lang="en-US" sz="3100" dirty="0">
                <a:solidFill>
                  <a:schemeClr val="tx1"/>
                </a:solidFill>
                <a:effectLst/>
                <a:latin typeface="Comic Sans MS" panose="030F0702030302020204" pitchFamily="66" charset="0"/>
                <a:ea typeface="+mj-ea"/>
                <a:cs typeface="+mj-cs"/>
              </a:rPr>
              <a:t> </a:t>
            </a:r>
            <a:r>
              <a:rPr lang="en-US" sz="3100" dirty="0" err="1">
                <a:solidFill>
                  <a:schemeClr val="tx1"/>
                </a:solidFill>
                <a:effectLst/>
                <a:latin typeface="Comic Sans MS" panose="030F0702030302020204" pitchFamily="66" charset="0"/>
                <a:ea typeface="+mj-ea"/>
                <a:cs typeface="+mj-cs"/>
              </a:rPr>
              <a:t>somos</a:t>
            </a:r>
            <a:r>
              <a:rPr lang="en-US" sz="3100" dirty="0">
                <a:solidFill>
                  <a:schemeClr val="tx1"/>
                </a:solidFill>
                <a:effectLst/>
                <a:latin typeface="Comic Sans MS" panose="030F0702030302020204" pitchFamily="66" charset="0"/>
                <a:ea typeface="+mj-ea"/>
                <a:cs typeface="+mj-cs"/>
              </a:rPr>
              <a:t> y que </a:t>
            </a:r>
            <a:r>
              <a:rPr lang="en-US" sz="3100" dirty="0" err="1">
                <a:solidFill>
                  <a:schemeClr val="tx1"/>
                </a:solidFill>
                <a:effectLst/>
                <a:latin typeface="Comic Sans MS" panose="030F0702030302020204" pitchFamily="66" charset="0"/>
                <a:ea typeface="+mj-ea"/>
                <a:cs typeface="+mj-cs"/>
              </a:rPr>
              <a:t>queremos</a:t>
            </a:r>
            <a:r>
              <a:rPr lang="en-US" sz="3100" dirty="0">
                <a:solidFill>
                  <a:schemeClr val="tx1"/>
                </a:solidFill>
                <a:effectLst/>
                <a:latin typeface="Comic Sans MS" panose="030F0702030302020204" pitchFamily="66" charset="0"/>
                <a:ea typeface="+mj-ea"/>
                <a:cs typeface="+mj-cs"/>
              </a:rPr>
              <a:t>:</a:t>
            </a:r>
            <a:br>
              <a:rPr lang="en-US" sz="3600" dirty="0">
                <a:solidFill>
                  <a:schemeClr val="bg1"/>
                </a:solidFill>
                <a:effectLst/>
                <a:latin typeface="Comic Sans MS" panose="030F0702030302020204" pitchFamily="66" charset="0"/>
                <a:ea typeface="+mj-ea"/>
                <a:cs typeface="+mj-cs"/>
              </a:rPr>
            </a:br>
            <a:endParaRPr lang="en-US" sz="33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5" name="CuadroTexto 4">
            <a:extLst>
              <a:ext uri="{FF2B5EF4-FFF2-40B4-BE49-F238E27FC236}">
                <a16:creationId xmlns:a16="http://schemas.microsoft.com/office/drawing/2014/main" id="{D3B27799-0FF3-26B0-90D7-662B858D4287}"/>
              </a:ext>
            </a:extLst>
          </p:cNvPr>
          <p:cNvSpPr txBox="1"/>
          <p:nvPr/>
        </p:nvSpPr>
        <p:spPr>
          <a:xfrm>
            <a:off x="648931" y="2548281"/>
            <a:ext cx="7153602" cy="3658689"/>
          </a:xfrm>
          <a:prstGeom prst="rect">
            <a:avLst/>
          </a:prstGeom>
        </p:spPr>
        <p:txBody>
          <a:bodyPr vert="horz" lIns="91440" tIns="45720" rIns="91440" bIns="45720" rtlCol="0">
            <a:noAutofit/>
          </a:bodyPr>
          <a:lstStyle/>
          <a:p>
            <a:pPr defTabSz="457200">
              <a:lnSpc>
                <a:spcPct val="90000"/>
              </a:lnSpc>
              <a:spcBef>
                <a:spcPts val="1000"/>
              </a:spcBef>
              <a:buClr>
                <a:schemeClr val="accent1"/>
              </a:buClr>
              <a:buSzPct val="80000"/>
              <a:buFont typeface="Wingdings 3" charset="2"/>
              <a:buChar char=""/>
            </a:pPr>
            <a:r>
              <a:rPr lang="en-US" sz="2000" dirty="0">
                <a:solidFill>
                  <a:schemeClr val="bg1"/>
                </a:solidFill>
                <a:effectLst/>
                <a:latin typeface="Comic Sans MS" panose="030F0702030302020204" pitchFamily="66" charset="0"/>
                <a:ea typeface="+mj-ea"/>
                <a:cs typeface="+mj-cs"/>
              </a:rPr>
              <a:t>Soy </a:t>
            </a:r>
            <a:r>
              <a:rPr lang="en-US" sz="2000" dirty="0" err="1">
                <a:solidFill>
                  <a:schemeClr val="bg1"/>
                </a:solidFill>
                <a:effectLst/>
                <a:latin typeface="Comic Sans MS" panose="030F0702030302020204" pitchFamily="66" charset="0"/>
                <a:ea typeface="+mj-ea"/>
                <a:cs typeface="+mj-cs"/>
              </a:rPr>
              <a:t>una</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mujer</a:t>
            </a:r>
            <a:r>
              <a:rPr lang="en-US" sz="2000" dirty="0">
                <a:solidFill>
                  <a:schemeClr val="bg1"/>
                </a:solidFill>
                <a:effectLst/>
                <a:latin typeface="Comic Sans MS" panose="030F0702030302020204" pitchFamily="66" charset="0"/>
                <a:ea typeface="+mj-ea"/>
                <a:cs typeface="+mj-cs"/>
              </a:rPr>
              <a:t> de 40 </a:t>
            </a:r>
            <a:r>
              <a:rPr lang="en-US" sz="2000" dirty="0" err="1">
                <a:solidFill>
                  <a:schemeClr val="bg1"/>
                </a:solidFill>
                <a:effectLst/>
                <a:latin typeface="Comic Sans MS" panose="030F0702030302020204" pitchFamily="66" charset="0"/>
                <a:ea typeface="+mj-ea"/>
                <a:cs typeface="+mj-cs"/>
              </a:rPr>
              <a:t>años</a:t>
            </a:r>
            <a:r>
              <a:rPr lang="en-US" sz="2000" dirty="0">
                <a:solidFill>
                  <a:schemeClr val="bg1"/>
                </a:solidFill>
                <a:effectLst/>
                <a:latin typeface="Comic Sans MS" panose="030F0702030302020204" pitchFamily="66" charset="0"/>
                <a:ea typeface="+mj-ea"/>
                <a:cs typeface="+mj-cs"/>
              </a:rPr>
              <a:t> y </a:t>
            </a:r>
            <a:r>
              <a:rPr lang="en-US" sz="2000" dirty="0" err="1">
                <a:solidFill>
                  <a:schemeClr val="bg1"/>
                </a:solidFill>
                <a:effectLst/>
                <a:latin typeface="Comic Sans MS" panose="030F0702030302020204" pitchFamily="66" charset="0"/>
                <a:ea typeface="+mj-ea"/>
                <a:cs typeface="+mj-cs"/>
              </a:rPr>
              <a:t>ahora</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estoy</a:t>
            </a:r>
            <a:r>
              <a:rPr lang="en-US" sz="2000" dirty="0">
                <a:solidFill>
                  <a:schemeClr val="bg1"/>
                </a:solidFill>
                <a:effectLst/>
                <a:latin typeface="Comic Sans MS" panose="030F0702030302020204" pitchFamily="66" charset="0"/>
                <a:ea typeface="+mj-ea"/>
                <a:cs typeface="+mj-cs"/>
              </a:rPr>
              <a:t> sin </a:t>
            </a:r>
            <a:r>
              <a:rPr lang="en-US" sz="2000" dirty="0" err="1">
                <a:solidFill>
                  <a:schemeClr val="bg1"/>
                </a:solidFill>
                <a:effectLst/>
                <a:latin typeface="Comic Sans MS" panose="030F0702030302020204" pitchFamily="66" charset="0"/>
                <a:ea typeface="+mj-ea"/>
                <a:cs typeface="+mj-cs"/>
              </a:rPr>
              <a:t>empleo</a:t>
            </a:r>
            <a:r>
              <a:rPr lang="en-US" sz="2000" dirty="0">
                <a:solidFill>
                  <a:schemeClr val="bg1"/>
                </a:solidFill>
                <a:effectLst/>
                <a:latin typeface="Comic Sans MS" panose="030F0702030302020204" pitchFamily="66" charset="0"/>
                <a:ea typeface="+mj-ea"/>
                <a:cs typeface="+mj-cs"/>
              </a:rPr>
              <a:t>.</a:t>
            </a:r>
          </a:p>
          <a:p>
            <a:pPr defTabSz="457200">
              <a:lnSpc>
                <a:spcPct val="90000"/>
              </a:lnSpc>
              <a:spcBef>
                <a:spcPts val="1000"/>
              </a:spcBef>
              <a:buClr>
                <a:schemeClr val="accent1"/>
              </a:buClr>
              <a:buSzPct val="80000"/>
              <a:buFont typeface="Wingdings 3" charset="2"/>
              <a:buChar char=""/>
            </a:pPr>
            <a:r>
              <a:rPr lang="en-US" sz="2000" dirty="0">
                <a:solidFill>
                  <a:schemeClr val="bg1"/>
                </a:solidFill>
                <a:effectLst/>
                <a:latin typeface="Comic Sans MS" panose="030F0702030302020204" pitchFamily="66" charset="0"/>
                <a:ea typeface="+mj-ea"/>
                <a:cs typeface="+mj-cs"/>
              </a:rPr>
              <a:t>Vivo </a:t>
            </a:r>
            <a:r>
              <a:rPr lang="en-US" sz="2000" dirty="0" err="1">
                <a:solidFill>
                  <a:schemeClr val="bg1"/>
                </a:solidFill>
                <a:effectLst/>
                <a:latin typeface="Comic Sans MS" panose="030F0702030302020204" pitchFamily="66" charset="0"/>
                <a:ea typeface="+mj-ea"/>
                <a:cs typeface="+mj-cs"/>
              </a:rPr>
              <a:t>en</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una</a:t>
            </a:r>
            <a:r>
              <a:rPr lang="en-US" sz="2000" dirty="0">
                <a:solidFill>
                  <a:schemeClr val="bg1"/>
                </a:solidFill>
                <a:effectLst/>
                <a:latin typeface="Comic Sans MS" panose="030F0702030302020204" pitchFamily="66" charset="0"/>
                <a:ea typeface="+mj-ea"/>
                <a:cs typeface="+mj-cs"/>
              </a:rPr>
              <a:t> casa </a:t>
            </a:r>
            <a:r>
              <a:rPr lang="en-US" sz="2000" dirty="0" err="1">
                <a:solidFill>
                  <a:schemeClr val="bg1"/>
                </a:solidFill>
                <a:effectLst/>
                <a:latin typeface="Comic Sans MS" panose="030F0702030302020204" pitchFamily="66" charset="0"/>
                <a:ea typeface="+mj-ea"/>
                <a:cs typeface="+mj-cs"/>
              </a:rPr>
              <a:t>propia</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cómoda</a:t>
            </a:r>
            <a:r>
              <a:rPr lang="en-US" sz="2000" dirty="0">
                <a:solidFill>
                  <a:schemeClr val="bg1"/>
                </a:solidFill>
                <a:effectLst/>
                <a:latin typeface="Comic Sans MS" panose="030F0702030302020204" pitchFamily="66" charset="0"/>
                <a:ea typeface="+mj-ea"/>
                <a:cs typeface="+mj-cs"/>
              </a:rPr>
              <a:t> y con algo de </a:t>
            </a:r>
            <a:r>
              <a:rPr lang="en-US" sz="2000" dirty="0" err="1">
                <a:solidFill>
                  <a:schemeClr val="bg1"/>
                </a:solidFill>
                <a:effectLst/>
                <a:latin typeface="Comic Sans MS" panose="030F0702030302020204" pitchFamily="66" charset="0"/>
                <a:ea typeface="+mj-ea"/>
                <a:cs typeface="+mj-cs"/>
              </a:rPr>
              <a:t>espacio</a:t>
            </a:r>
            <a:r>
              <a:rPr lang="en-US" sz="2000" dirty="0">
                <a:solidFill>
                  <a:schemeClr val="bg1"/>
                </a:solidFill>
                <a:effectLst/>
                <a:latin typeface="Comic Sans MS" panose="030F0702030302020204" pitchFamily="66" charset="0"/>
                <a:ea typeface="+mj-ea"/>
                <a:cs typeface="+mj-cs"/>
              </a:rPr>
              <a:t> para </a:t>
            </a:r>
            <a:r>
              <a:rPr lang="en-US" sz="2000" dirty="0" err="1">
                <a:solidFill>
                  <a:schemeClr val="bg1"/>
                </a:solidFill>
                <a:effectLst/>
                <a:latin typeface="Comic Sans MS" panose="030F0702030302020204" pitchFamily="66" charset="0"/>
                <a:ea typeface="+mj-ea"/>
                <a:cs typeface="+mj-cs"/>
              </a:rPr>
              <a:t>trabajar</a:t>
            </a:r>
            <a:r>
              <a:rPr lang="en-US" sz="2000" dirty="0">
                <a:solidFill>
                  <a:schemeClr val="bg1"/>
                </a:solidFill>
                <a:effectLst/>
                <a:latin typeface="Comic Sans MS" panose="030F0702030302020204" pitchFamily="66" charset="0"/>
                <a:ea typeface="+mj-ea"/>
                <a:cs typeface="+mj-cs"/>
              </a:rPr>
              <a:t>.</a:t>
            </a:r>
          </a:p>
          <a:p>
            <a:pPr defTabSz="457200">
              <a:lnSpc>
                <a:spcPct val="90000"/>
              </a:lnSpc>
              <a:spcBef>
                <a:spcPts val="1000"/>
              </a:spcBef>
              <a:buClr>
                <a:schemeClr val="accent1"/>
              </a:buClr>
              <a:buSzPct val="80000"/>
              <a:buFont typeface="Wingdings 3" charset="2"/>
              <a:buChar char=""/>
            </a:pPr>
            <a:r>
              <a:rPr lang="en-US" sz="2000" dirty="0">
                <a:solidFill>
                  <a:schemeClr val="bg1"/>
                </a:solidFill>
                <a:latin typeface="Comic Sans MS" panose="030F0702030302020204" pitchFamily="66" charset="0"/>
                <a:ea typeface="+mj-ea"/>
                <a:cs typeface="+mj-cs"/>
              </a:rPr>
              <a:t>Es un barrio de </a:t>
            </a:r>
            <a:r>
              <a:rPr lang="en-US" sz="2000" dirty="0" err="1">
                <a:solidFill>
                  <a:schemeClr val="bg1"/>
                </a:solidFill>
                <a:latin typeface="Comic Sans MS" panose="030F0702030302020204" pitchFamily="66" charset="0"/>
                <a:ea typeface="+mj-ea"/>
                <a:cs typeface="+mj-cs"/>
              </a:rPr>
              <a:t>clase</a:t>
            </a:r>
            <a:r>
              <a:rPr lang="en-US" sz="2000" dirty="0">
                <a:solidFill>
                  <a:schemeClr val="bg1"/>
                </a:solidFill>
                <a:latin typeface="Comic Sans MS" panose="030F0702030302020204" pitchFamily="66" charset="0"/>
                <a:ea typeface="+mj-ea"/>
                <a:cs typeface="+mj-cs"/>
              </a:rPr>
              <a:t> media y de </a:t>
            </a:r>
            <a:r>
              <a:rPr lang="en-US" sz="2000" dirty="0" err="1">
                <a:solidFill>
                  <a:schemeClr val="bg1"/>
                </a:solidFill>
                <a:latin typeface="Comic Sans MS" panose="030F0702030302020204" pitchFamily="66" charset="0"/>
                <a:ea typeface="+mj-ea"/>
                <a:cs typeface="+mj-cs"/>
              </a:rPr>
              <a:t>trabajadores</a:t>
            </a:r>
            <a:r>
              <a:rPr lang="en-US" sz="2000" dirty="0">
                <a:solidFill>
                  <a:schemeClr val="bg1"/>
                </a:solidFill>
                <a:latin typeface="Comic Sans MS" panose="030F0702030302020204" pitchFamily="66" charset="0"/>
                <a:ea typeface="+mj-ea"/>
                <a:cs typeface="+mj-cs"/>
              </a:rPr>
              <a:t>, </a:t>
            </a:r>
            <a:r>
              <a:rPr lang="en-US" sz="2000" dirty="0" err="1">
                <a:solidFill>
                  <a:schemeClr val="bg1"/>
                </a:solidFill>
                <a:latin typeface="Comic Sans MS" panose="030F0702030302020204" pitchFamily="66" charset="0"/>
                <a:ea typeface="+mj-ea"/>
                <a:cs typeface="+mj-cs"/>
              </a:rPr>
              <a:t>muy</a:t>
            </a:r>
            <a:r>
              <a:rPr lang="en-US" sz="2000" dirty="0">
                <a:solidFill>
                  <a:schemeClr val="bg1"/>
                </a:solidFill>
                <a:latin typeface="Comic Sans MS" panose="030F0702030302020204" pitchFamily="66" charset="0"/>
                <a:ea typeface="+mj-ea"/>
                <a:cs typeface="+mj-cs"/>
              </a:rPr>
              <a:t> </a:t>
            </a:r>
            <a:r>
              <a:rPr lang="en-US" sz="2000" dirty="0" err="1">
                <a:solidFill>
                  <a:schemeClr val="bg1"/>
                </a:solidFill>
                <a:latin typeface="Comic Sans MS" panose="030F0702030302020204" pitchFamily="66" charset="0"/>
                <a:ea typeface="+mj-ea"/>
                <a:cs typeface="+mj-cs"/>
              </a:rPr>
              <a:t>animado</a:t>
            </a:r>
            <a:r>
              <a:rPr lang="en-US" sz="2000" dirty="0">
                <a:solidFill>
                  <a:schemeClr val="bg1"/>
                </a:solidFill>
                <a:latin typeface="Comic Sans MS" panose="030F0702030302020204" pitchFamily="66" charset="0"/>
                <a:ea typeface="+mj-ea"/>
                <a:cs typeface="+mj-cs"/>
              </a:rPr>
              <a:t> y con </a:t>
            </a:r>
            <a:r>
              <a:rPr lang="en-US" sz="2000" dirty="0" err="1">
                <a:solidFill>
                  <a:schemeClr val="bg1"/>
                </a:solidFill>
                <a:latin typeface="Comic Sans MS" panose="030F0702030302020204" pitchFamily="66" charset="0"/>
                <a:ea typeface="+mj-ea"/>
                <a:cs typeface="+mj-cs"/>
              </a:rPr>
              <a:t>bastante</a:t>
            </a:r>
            <a:r>
              <a:rPr lang="en-US" sz="2000" dirty="0">
                <a:solidFill>
                  <a:schemeClr val="bg1"/>
                </a:solidFill>
                <a:latin typeface="Comic Sans MS" panose="030F0702030302020204" pitchFamily="66" charset="0"/>
                <a:ea typeface="+mj-ea"/>
                <a:cs typeface="+mj-cs"/>
              </a:rPr>
              <a:t> </a:t>
            </a:r>
            <a:r>
              <a:rPr lang="en-US" sz="2000" dirty="0" err="1">
                <a:solidFill>
                  <a:schemeClr val="bg1"/>
                </a:solidFill>
                <a:latin typeface="Comic Sans MS" panose="030F0702030302020204" pitchFamily="66" charset="0"/>
                <a:ea typeface="+mj-ea"/>
                <a:cs typeface="+mj-cs"/>
              </a:rPr>
              <a:t>comercio</a:t>
            </a:r>
            <a:r>
              <a:rPr lang="en-US" sz="2000" dirty="0">
                <a:solidFill>
                  <a:schemeClr val="bg1"/>
                </a:solidFill>
                <a:latin typeface="Comic Sans MS" panose="030F0702030302020204" pitchFamily="66" charset="0"/>
                <a:ea typeface="+mj-ea"/>
                <a:cs typeface="+mj-cs"/>
              </a:rPr>
              <a:t> a pie de </a:t>
            </a:r>
            <a:r>
              <a:rPr lang="en-US" sz="2000" dirty="0" err="1">
                <a:solidFill>
                  <a:schemeClr val="bg1"/>
                </a:solidFill>
                <a:latin typeface="Comic Sans MS" panose="030F0702030302020204" pitchFamily="66" charset="0"/>
                <a:ea typeface="+mj-ea"/>
                <a:cs typeface="+mj-cs"/>
              </a:rPr>
              <a:t>calle</a:t>
            </a:r>
            <a:r>
              <a:rPr lang="en-US" sz="2000" dirty="0">
                <a:solidFill>
                  <a:schemeClr val="bg1"/>
                </a:solidFill>
                <a:latin typeface="Comic Sans MS" panose="030F0702030302020204" pitchFamily="66" charset="0"/>
                <a:ea typeface="+mj-ea"/>
                <a:cs typeface="+mj-cs"/>
              </a:rPr>
              <a:t>.</a:t>
            </a:r>
            <a:endParaRPr lang="en-US" sz="2000" dirty="0">
              <a:solidFill>
                <a:schemeClr val="bg1"/>
              </a:solidFill>
              <a:effectLst/>
              <a:latin typeface="Comic Sans MS" panose="030F0702030302020204" pitchFamily="66" charset="0"/>
              <a:ea typeface="+mj-ea"/>
              <a:cs typeface="+mj-cs"/>
            </a:endParaRPr>
          </a:p>
          <a:p>
            <a:pPr defTabSz="457200">
              <a:lnSpc>
                <a:spcPct val="90000"/>
              </a:lnSpc>
              <a:spcBef>
                <a:spcPts val="1000"/>
              </a:spcBef>
              <a:buClr>
                <a:schemeClr val="accent1"/>
              </a:buClr>
              <a:buSzPct val="80000"/>
              <a:buFont typeface="Wingdings 3" charset="2"/>
              <a:buChar char=""/>
            </a:pPr>
            <a:r>
              <a:rPr lang="en-US" sz="2000" dirty="0">
                <a:solidFill>
                  <a:schemeClr val="bg1"/>
                </a:solidFill>
                <a:effectLst/>
                <a:latin typeface="Comic Sans MS" panose="030F0702030302020204" pitchFamily="66" charset="0"/>
                <a:ea typeface="+mj-ea"/>
                <a:cs typeface="+mj-cs"/>
              </a:rPr>
              <a:t>Soy </a:t>
            </a:r>
            <a:r>
              <a:rPr lang="en-US" sz="2000" dirty="0" err="1">
                <a:solidFill>
                  <a:schemeClr val="bg1"/>
                </a:solidFill>
                <a:effectLst/>
                <a:latin typeface="Comic Sans MS" panose="030F0702030302020204" pitchFamily="66" charset="0"/>
                <a:ea typeface="+mj-ea"/>
                <a:cs typeface="+mj-cs"/>
              </a:rPr>
              <a:t>amigable</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amable</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sonrío</a:t>
            </a:r>
            <a:r>
              <a:rPr lang="en-US" sz="2000" dirty="0">
                <a:solidFill>
                  <a:schemeClr val="bg1"/>
                </a:solidFill>
                <a:effectLst/>
                <a:latin typeface="Comic Sans MS" panose="030F0702030302020204" pitchFamily="66" charset="0"/>
                <a:ea typeface="+mj-ea"/>
                <a:cs typeface="+mj-cs"/>
              </a:rPr>
              <a:t> sin </a:t>
            </a:r>
            <a:r>
              <a:rPr lang="en-US" sz="2000" dirty="0" err="1">
                <a:solidFill>
                  <a:schemeClr val="bg1"/>
                </a:solidFill>
                <a:effectLst/>
                <a:latin typeface="Comic Sans MS" panose="030F0702030302020204" pitchFamily="66" charset="0"/>
                <a:ea typeface="+mj-ea"/>
                <a:cs typeface="+mj-cs"/>
              </a:rPr>
              <a:t>dificultad</a:t>
            </a:r>
            <a:r>
              <a:rPr lang="en-US" sz="2000" dirty="0">
                <a:solidFill>
                  <a:schemeClr val="bg1"/>
                </a:solidFill>
                <a:effectLst/>
                <a:latin typeface="Comic Sans MS" panose="030F0702030302020204" pitchFamily="66" charset="0"/>
                <a:ea typeface="+mj-ea"/>
                <a:cs typeface="+mj-cs"/>
              </a:rPr>
              <a:t> y me </a:t>
            </a:r>
            <a:r>
              <a:rPr lang="en-US" sz="2000" dirty="0" err="1">
                <a:solidFill>
                  <a:schemeClr val="bg1"/>
                </a:solidFill>
                <a:effectLst/>
                <a:latin typeface="Comic Sans MS" panose="030F0702030302020204" pitchFamily="66" charset="0"/>
                <a:ea typeface="+mj-ea"/>
                <a:cs typeface="+mj-cs"/>
              </a:rPr>
              <a:t>relaciono</a:t>
            </a:r>
            <a:r>
              <a:rPr lang="en-US" sz="2000" dirty="0">
                <a:solidFill>
                  <a:schemeClr val="bg1"/>
                </a:solidFill>
                <a:effectLst/>
                <a:latin typeface="Comic Sans MS" panose="030F0702030302020204" pitchFamily="66" charset="0"/>
                <a:ea typeface="+mj-ea"/>
                <a:cs typeface="+mj-cs"/>
              </a:rPr>
              <a:t> con la </a:t>
            </a:r>
            <a:r>
              <a:rPr lang="en-US" sz="2000" dirty="0" err="1">
                <a:solidFill>
                  <a:schemeClr val="bg1"/>
                </a:solidFill>
                <a:effectLst/>
                <a:latin typeface="Comic Sans MS" panose="030F0702030302020204" pitchFamily="66" charset="0"/>
                <a:ea typeface="+mj-ea"/>
                <a:cs typeface="+mj-cs"/>
              </a:rPr>
              <a:t>gente</a:t>
            </a:r>
            <a:r>
              <a:rPr lang="en-US" sz="2000" dirty="0">
                <a:solidFill>
                  <a:schemeClr val="bg1"/>
                </a:solidFill>
                <a:effectLst/>
                <a:latin typeface="Comic Sans MS" panose="030F0702030302020204" pitchFamily="66" charset="0"/>
                <a:ea typeface="+mj-ea"/>
                <a:cs typeface="+mj-cs"/>
              </a:rPr>
              <a:t> de forma </a:t>
            </a:r>
            <a:r>
              <a:rPr lang="en-US" sz="2000" dirty="0" err="1">
                <a:solidFill>
                  <a:schemeClr val="bg1"/>
                </a:solidFill>
                <a:effectLst/>
                <a:latin typeface="Comic Sans MS" panose="030F0702030302020204" pitchFamily="66" charset="0"/>
                <a:ea typeface="+mj-ea"/>
                <a:cs typeface="+mj-cs"/>
              </a:rPr>
              <a:t>fácil</a:t>
            </a:r>
            <a:r>
              <a:rPr lang="en-US" sz="2000" dirty="0">
                <a:solidFill>
                  <a:schemeClr val="bg1"/>
                </a:solidFill>
                <a:effectLst/>
                <a:latin typeface="Comic Sans MS" panose="030F0702030302020204" pitchFamily="66" charset="0"/>
                <a:ea typeface="+mj-ea"/>
                <a:cs typeface="+mj-cs"/>
              </a:rPr>
              <a:t> y natural.</a:t>
            </a:r>
          </a:p>
          <a:p>
            <a:pPr defTabSz="457200">
              <a:lnSpc>
                <a:spcPct val="90000"/>
              </a:lnSpc>
              <a:spcBef>
                <a:spcPts val="1000"/>
              </a:spcBef>
              <a:buClr>
                <a:schemeClr val="accent1"/>
              </a:buClr>
              <a:buSzPct val="80000"/>
              <a:buFont typeface="Wingdings 3" charset="2"/>
              <a:buChar char=""/>
            </a:pPr>
            <a:r>
              <a:rPr lang="en-US" sz="2000" dirty="0">
                <a:solidFill>
                  <a:schemeClr val="bg1"/>
                </a:solidFill>
                <a:latin typeface="Comic Sans MS" panose="030F0702030302020204" pitchFamily="66" charset="0"/>
                <a:ea typeface="+mj-ea"/>
                <a:cs typeface="+mj-cs"/>
              </a:rPr>
              <a:t>He </a:t>
            </a:r>
            <a:r>
              <a:rPr lang="en-US" sz="2000" dirty="0" err="1">
                <a:solidFill>
                  <a:schemeClr val="bg1"/>
                </a:solidFill>
                <a:latin typeface="Comic Sans MS" panose="030F0702030302020204" pitchFamily="66" charset="0"/>
                <a:ea typeface="+mj-ea"/>
                <a:cs typeface="+mj-cs"/>
              </a:rPr>
              <a:t>trabajado</a:t>
            </a:r>
            <a:r>
              <a:rPr lang="en-US" sz="2000" dirty="0">
                <a:solidFill>
                  <a:schemeClr val="bg1"/>
                </a:solidFill>
                <a:latin typeface="Comic Sans MS" panose="030F0702030302020204" pitchFamily="66" charset="0"/>
                <a:ea typeface="+mj-ea"/>
                <a:cs typeface="+mj-cs"/>
              </a:rPr>
              <a:t> </a:t>
            </a:r>
            <a:r>
              <a:rPr lang="en-US" sz="2000" dirty="0" err="1">
                <a:solidFill>
                  <a:schemeClr val="bg1"/>
                </a:solidFill>
                <a:latin typeface="Comic Sans MS" panose="030F0702030302020204" pitchFamily="66" charset="0"/>
                <a:ea typeface="+mj-ea"/>
                <a:cs typeface="+mj-cs"/>
              </a:rPr>
              <a:t>como</a:t>
            </a:r>
            <a:r>
              <a:rPr lang="en-US" sz="2000" dirty="0">
                <a:solidFill>
                  <a:schemeClr val="bg1"/>
                </a:solidFill>
                <a:latin typeface="Comic Sans MS" panose="030F0702030302020204" pitchFamily="66" charset="0"/>
                <a:ea typeface="+mj-ea"/>
                <a:cs typeface="+mj-cs"/>
              </a:rPr>
              <a:t> </a:t>
            </a:r>
            <a:r>
              <a:rPr lang="en-US" sz="2000" dirty="0" err="1">
                <a:solidFill>
                  <a:schemeClr val="bg1"/>
                </a:solidFill>
                <a:latin typeface="Comic Sans MS" panose="030F0702030302020204" pitchFamily="66" charset="0"/>
                <a:ea typeface="+mj-ea"/>
                <a:cs typeface="+mj-cs"/>
              </a:rPr>
              <a:t>administrativa</a:t>
            </a:r>
            <a:r>
              <a:rPr lang="en-US" sz="2000" dirty="0">
                <a:solidFill>
                  <a:schemeClr val="bg1"/>
                </a:solidFill>
                <a:latin typeface="Comic Sans MS" panose="030F0702030302020204" pitchFamily="66" charset="0"/>
                <a:ea typeface="+mj-ea"/>
                <a:cs typeface="+mj-cs"/>
              </a:rPr>
              <a:t>, </a:t>
            </a:r>
            <a:r>
              <a:rPr lang="en-US" sz="2000" dirty="0" err="1">
                <a:solidFill>
                  <a:schemeClr val="bg1"/>
                </a:solidFill>
                <a:latin typeface="Comic Sans MS" panose="030F0702030302020204" pitchFamily="66" charset="0"/>
                <a:ea typeface="+mj-ea"/>
                <a:cs typeface="+mj-cs"/>
              </a:rPr>
              <a:t>entiendo</a:t>
            </a:r>
            <a:r>
              <a:rPr lang="en-US" sz="2000" dirty="0">
                <a:solidFill>
                  <a:schemeClr val="bg1"/>
                </a:solidFill>
                <a:latin typeface="Comic Sans MS" panose="030F0702030302020204" pitchFamily="66" charset="0"/>
                <a:ea typeface="+mj-ea"/>
                <a:cs typeface="+mj-cs"/>
              </a:rPr>
              <a:t> bien de </a:t>
            </a:r>
            <a:r>
              <a:rPr lang="en-US" sz="2000" dirty="0" err="1">
                <a:solidFill>
                  <a:schemeClr val="bg1"/>
                </a:solidFill>
                <a:latin typeface="Comic Sans MS" panose="030F0702030302020204" pitchFamily="66" charset="0"/>
                <a:ea typeface="+mj-ea"/>
                <a:cs typeface="+mj-cs"/>
              </a:rPr>
              <a:t>números</a:t>
            </a:r>
            <a:r>
              <a:rPr lang="en-US" sz="2000" dirty="0">
                <a:solidFill>
                  <a:schemeClr val="bg1"/>
                </a:solidFill>
                <a:latin typeface="Comic Sans MS" panose="030F0702030302020204" pitchFamily="66" charset="0"/>
                <a:ea typeface="+mj-ea"/>
                <a:cs typeface="+mj-cs"/>
              </a:rPr>
              <a:t>, y </a:t>
            </a:r>
            <a:r>
              <a:rPr lang="en-US" sz="2000" dirty="0" err="1">
                <a:solidFill>
                  <a:schemeClr val="bg1"/>
                </a:solidFill>
                <a:latin typeface="Comic Sans MS" panose="030F0702030302020204" pitchFamily="66" charset="0"/>
                <a:ea typeface="+mj-ea"/>
                <a:cs typeface="+mj-cs"/>
              </a:rPr>
              <a:t>conozco</a:t>
            </a:r>
            <a:r>
              <a:rPr lang="en-US" sz="2000" dirty="0">
                <a:solidFill>
                  <a:schemeClr val="bg1"/>
                </a:solidFill>
                <a:latin typeface="Comic Sans MS" panose="030F0702030302020204" pitchFamily="66" charset="0"/>
                <a:ea typeface="+mj-ea"/>
                <a:cs typeface="+mj-cs"/>
              </a:rPr>
              <a:t> </a:t>
            </a:r>
            <a:r>
              <a:rPr lang="en-US" sz="2000" dirty="0" err="1">
                <a:solidFill>
                  <a:schemeClr val="bg1"/>
                </a:solidFill>
                <a:latin typeface="Comic Sans MS" panose="030F0702030302020204" pitchFamily="66" charset="0"/>
                <a:ea typeface="+mj-ea"/>
                <a:cs typeface="+mj-cs"/>
              </a:rPr>
              <a:t>bastantes</a:t>
            </a:r>
            <a:r>
              <a:rPr lang="en-US" sz="2000" dirty="0">
                <a:solidFill>
                  <a:schemeClr val="bg1"/>
                </a:solidFill>
                <a:latin typeface="Comic Sans MS" panose="030F0702030302020204" pitchFamily="66" charset="0"/>
                <a:ea typeface="+mj-ea"/>
                <a:cs typeface="+mj-cs"/>
              </a:rPr>
              <a:t> </a:t>
            </a:r>
            <a:r>
              <a:rPr lang="en-US" sz="2000" dirty="0" err="1">
                <a:solidFill>
                  <a:schemeClr val="bg1"/>
                </a:solidFill>
                <a:latin typeface="Comic Sans MS" panose="030F0702030302020204" pitchFamily="66" charset="0"/>
                <a:ea typeface="+mj-ea"/>
                <a:cs typeface="+mj-cs"/>
              </a:rPr>
              <a:t>cosas</a:t>
            </a:r>
            <a:r>
              <a:rPr lang="en-US" sz="2000" dirty="0">
                <a:solidFill>
                  <a:schemeClr val="bg1"/>
                </a:solidFill>
                <a:latin typeface="Comic Sans MS" panose="030F0702030302020204" pitchFamily="66" charset="0"/>
                <a:ea typeface="+mj-ea"/>
                <a:cs typeface="+mj-cs"/>
              </a:rPr>
              <a:t> de un </a:t>
            </a:r>
            <a:r>
              <a:rPr lang="en-US" sz="2000" dirty="0" err="1">
                <a:solidFill>
                  <a:schemeClr val="bg1"/>
                </a:solidFill>
                <a:latin typeface="Comic Sans MS" panose="030F0702030302020204" pitchFamily="66" charset="0"/>
                <a:ea typeface="+mj-ea"/>
                <a:cs typeface="+mj-cs"/>
              </a:rPr>
              <a:t>negocio</a:t>
            </a:r>
            <a:r>
              <a:rPr lang="en-US" sz="2000" dirty="0">
                <a:solidFill>
                  <a:schemeClr val="bg1"/>
                </a:solidFill>
                <a:latin typeface="Comic Sans MS" panose="030F0702030302020204" pitchFamily="66" charset="0"/>
                <a:ea typeface="+mj-ea"/>
                <a:cs typeface="+mj-cs"/>
              </a:rPr>
              <a:t>.</a:t>
            </a:r>
            <a:endParaRPr lang="en-US" sz="2000" dirty="0">
              <a:solidFill>
                <a:schemeClr val="bg1"/>
              </a:solidFill>
              <a:effectLst/>
              <a:latin typeface="Comic Sans MS" panose="030F0702030302020204" pitchFamily="66" charset="0"/>
              <a:ea typeface="+mj-ea"/>
              <a:cs typeface="+mj-cs"/>
            </a:endParaRPr>
          </a:p>
          <a:p>
            <a:pPr defTabSz="457200">
              <a:lnSpc>
                <a:spcPct val="90000"/>
              </a:lnSpc>
              <a:spcBef>
                <a:spcPts val="1000"/>
              </a:spcBef>
              <a:buClr>
                <a:schemeClr val="accent1"/>
              </a:buClr>
              <a:buSzPct val="80000"/>
              <a:buFont typeface="Wingdings 3" charset="2"/>
              <a:buChar char=""/>
            </a:pPr>
            <a:r>
              <a:rPr lang="en-US" sz="2000" dirty="0" err="1">
                <a:solidFill>
                  <a:schemeClr val="bg1"/>
                </a:solidFill>
                <a:effectLst/>
                <a:latin typeface="Comic Sans MS" panose="030F0702030302020204" pitchFamily="66" charset="0"/>
                <a:ea typeface="+mj-ea"/>
                <a:cs typeface="+mj-cs"/>
              </a:rPr>
              <a:t>Hice</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una</a:t>
            </a:r>
            <a:r>
              <a:rPr lang="en-US" sz="2000" dirty="0">
                <a:solidFill>
                  <a:schemeClr val="bg1"/>
                </a:solidFill>
                <a:effectLst/>
                <a:latin typeface="Comic Sans MS" panose="030F0702030302020204" pitchFamily="66" charset="0"/>
                <a:ea typeface="+mj-ea"/>
                <a:cs typeface="+mj-cs"/>
              </a:rPr>
              <a:t> FP, que </a:t>
            </a:r>
            <a:r>
              <a:rPr lang="en-US" sz="2000" dirty="0" err="1">
                <a:solidFill>
                  <a:schemeClr val="bg1"/>
                </a:solidFill>
                <a:effectLst/>
                <a:latin typeface="Comic Sans MS" panose="030F0702030302020204" pitchFamily="66" charset="0"/>
                <a:ea typeface="+mj-ea"/>
                <a:cs typeface="+mj-cs"/>
              </a:rPr>
              <a:t>nunca</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ejercí</a:t>
            </a:r>
            <a:r>
              <a:rPr lang="en-US" sz="2000" dirty="0">
                <a:solidFill>
                  <a:schemeClr val="bg1"/>
                </a:solidFill>
                <a:effectLst/>
                <a:latin typeface="Comic Sans MS" panose="030F0702030302020204" pitchFamily="66" charset="0"/>
                <a:ea typeface="+mj-ea"/>
                <a:cs typeface="+mj-cs"/>
              </a:rPr>
              <a:t>, y </a:t>
            </a:r>
            <a:r>
              <a:rPr lang="en-US" sz="2000" dirty="0" err="1">
                <a:solidFill>
                  <a:schemeClr val="bg1"/>
                </a:solidFill>
                <a:effectLst/>
                <a:latin typeface="Comic Sans MS" panose="030F0702030302020204" pitchFamily="66" charset="0"/>
                <a:ea typeface="+mj-ea"/>
                <a:cs typeface="+mj-cs"/>
              </a:rPr>
              <a:t>estoy</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buscando</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trabajo</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pero</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siento</a:t>
            </a:r>
            <a:r>
              <a:rPr lang="en-US" sz="2000" dirty="0">
                <a:solidFill>
                  <a:schemeClr val="bg1"/>
                </a:solidFill>
                <a:effectLst/>
                <a:latin typeface="Comic Sans MS" panose="030F0702030302020204" pitchFamily="66" charset="0"/>
                <a:ea typeface="+mj-ea"/>
                <a:cs typeface="+mj-cs"/>
              </a:rPr>
              <a:t> que es </a:t>
            </a:r>
            <a:r>
              <a:rPr lang="en-US" sz="2000" dirty="0" err="1">
                <a:solidFill>
                  <a:schemeClr val="bg1"/>
                </a:solidFill>
                <a:effectLst/>
                <a:latin typeface="Comic Sans MS" panose="030F0702030302020204" pitchFamily="66" charset="0"/>
                <a:ea typeface="+mj-ea"/>
                <a:cs typeface="+mj-cs"/>
              </a:rPr>
              <a:t>el</a:t>
            </a:r>
            <a:r>
              <a:rPr lang="en-US" sz="2000" dirty="0">
                <a:solidFill>
                  <a:schemeClr val="bg1"/>
                </a:solidFill>
                <a:effectLst/>
                <a:latin typeface="Comic Sans MS" panose="030F0702030302020204" pitchFamily="66" charset="0"/>
                <a:ea typeface="+mj-ea"/>
                <a:cs typeface="+mj-cs"/>
              </a:rPr>
              <a:t> </a:t>
            </a:r>
            <a:r>
              <a:rPr lang="en-US" sz="2000" dirty="0" err="1">
                <a:solidFill>
                  <a:schemeClr val="bg1"/>
                </a:solidFill>
                <a:effectLst/>
                <a:latin typeface="Comic Sans MS" panose="030F0702030302020204" pitchFamily="66" charset="0"/>
                <a:ea typeface="+mj-ea"/>
                <a:cs typeface="+mj-cs"/>
              </a:rPr>
              <a:t>momento</a:t>
            </a:r>
            <a:r>
              <a:rPr lang="en-US" sz="2000" dirty="0">
                <a:solidFill>
                  <a:schemeClr val="bg1"/>
                </a:solidFill>
                <a:effectLst/>
                <a:latin typeface="Comic Sans MS" panose="030F0702030302020204" pitchFamily="66" charset="0"/>
                <a:ea typeface="+mj-ea"/>
                <a:cs typeface="+mj-cs"/>
              </a:rPr>
              <a:t> para </a:t>
            </a:r>
            <a:r>
              <a:rPr lang="en-US" sz="2800" dirty="0" err="1">
                <a:solidFill>
                  <a:schemeClr val="bg1"/>
                </a:solidFill>
                <a:effectLst/>
                <a:latin typeface="Comic Sans MS" panose="030F0702030302020204" pitchFamily="66" charset="0"/>
                <a:ea typeface="+mj-ea"/>
                <a:cs typeface="+mj-cs"/>
              </a:rPr>
              <a:t>emprender</a:t>
            </a:r>
            <a:r>
              <a:rPr lang="en-US" sz="2000" dirty="0">
                <a:solidFill>
                  <a:schemeClr val="bg1"/>
                </a:solidFill>
                <a:effectLst/>
                <a:latin typeface="Comic Sans MS" panose="030F0702030302020204" pitchFamily="66" charset="0"/>
                <a:ea typeface="+mj-ea"/>
                <a:cs typeface="+mj-cs"/>
              </a:rPr>
              <a:t>.</a:t>
            </a:r>
          </a:p>
        </p:txBody>
      </p:sp>
      <p:pic>
        <p:nvPicPr>
          <p:cNvPr id="7" name="Imagen 6" descr="Un dibujo de una persona&#10;&#10;Descripción generada automáticamente con confianza baja">
            <a:extLst>
              <a:ext uri="{FF2B5EF4-FFF2-40B4-BE49-F238E27FC236}">
                <a16:creationId xmlns:a16="http://schemas.microsoft.com/office/drawing/2014/main" id="{B5ECF4C2-1D18-5742-EEEB-8DE45A96967F}"/>
              </a:ext>
            </a:extLst>
          </p:cNvPr>
          <p:cNvPicPr>
            <a:picLocks noChangeAspect="1"/>
          </p:cNvPicPr>
          <p:nvPr/>
        </p:nvPicPr>
        <p:blipFill>
          <a:blip r:embed="rId3"/>
          <a:stretch>
            <a:fillRect/>
          </a:stretch>
        </p:blipFill>
        <p:spPr>
          <a:xfrm>
            <a:off x="8266617" y="2548281"/>
            <a:ext cx="3140180" cy="3662018"/>
          </a:xfrm>
          <a:prstGeom prst="rect">
            <a:avLst/>
          </a:prstGeom>
          <a:effectLst/>
        </p:spPr>
      </p:pic>
    </p:spTree>
    <p:extLst>
      <p:ext uri="{BB962C8B-B14F-4D97-AF65-F5344CB8AC3E}">
        <p14:creationId xmlns:p14="http://schemas.microsoft.com/office/powerpoint/2010/main" val="2476112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3" name="object 3"/>
          <p:cNvSpPr txBox="1">
            <a:spLocks noGrp="1"/>
          </p:cNvSpPr>
          <p:nvPr>
            <p:ph type="title"/>
          </p:nvPr>
        </p:nvSpPr>
        <p:spPr>
          <a:xfrm>
            <a:off x="584553" y="213377"/>
            <a:ext cx="9716915" cy="1152436"/>
          </a:xfrm>
          <a:prstGeom prst="rect">
            <a:avLst/>
          </a:prstGeom>
        </p:spPr>
        <p:txBody>
          <a:bodyPr vert="horz" lIns="91440" tIns="45720" rIns="91440" bIns="45720" numCol="1" rtlCol="0" anchor="t" anchorCtr="0" compatLnSpc="1">
            <a:prstTxWarp prst="textNoShape">
              <a:avLst/>
            </a:prstTxWarp>
            <a:normAutofit fontScale="90000"/>
          </a:bodyPr>
          <a:lstStyle/>
          <a:p>
            <a:pPr marL="171022" eaLnBrk="1" hangingPunct="1">
              <a:lnSpc>
                <a:spcPct val="90000"/>
              </a:lnSpc>
            </a:pPr>
            <a:r>
              <a:rPr lang="en-US" sz="3300" dirty="0">
                <a:ln w="11430"/>
                <a:solidFill>
                  <a:schemeClr val="tx1"/>
                </a:solidFill>
                <a:effectLst>
                  <a:outerShdw blurRad="50800" dist="39000" dir="5460000" algn="tl">
                    <a:srgbClr val="000000">
                      <a:alpha val="38000"/>
                    </a:srgbClr>
                  </a:outerShdw>
                </a:effectLst>
                <a:latin typeface="Comic Sans MS" panose="030F0702030302020204" pitchFamily="66" charset="0"/>
              </a:rPr>
              <a:t>2ª REFLEXION  CLAVE </a:t>
            </a:r>
            <a:r>
              <a:rPr lang="en-US" sz="3100" dirty="0">
                <a:ln w="11430"/>
                <a:effectLst>
                  <a:outerShdw blurRad="50800" dist="39000" dir="5460000" algn="tl">
                    <a:srgbClr val="000000">
                      <a:alpha val="38000"/>
                    </a:srgbClr>
                  </a:outerShdw>
                </a:effectLst>
                <a:latin typeface="Comic Sans MS" panose="030F0702030302020204" pitchFamily="66" charset="0"/>
              </a:rPr>
              <a:t>: </a:t>
            </a:r>
            <a:r>
              <a:rPr lang="en-US" sz="3100" dirty="0">
                <a:ln w="11430"/>
                <a:solidFill>
                  <a:schemeClr val="tx1"/>
                </a:solidFill>
                <a:effectLst>
                  <a:outerShdw blurRad="50800" dist="39000" dir="5460000" algn="tl">
                    <a:srgbClr val="000000">
                      <a:alpha val="38000"/>
                    </a:srgbClr>
                  </a:outerShdw>
                </a:effectLst>
                <a:latin typeface="Comic Sans MS" panose="030F0702030302020204" pitchFamily="66" charset="0"/>
              </a:rPr>
              <a:t>que VALOR </a:t>
            </a:r>
            <a:r>
              <a:rPr lang="en-US" sz="3100" dirty="0" err="1">
                <a:ln w="11430"/>
                <a:solidFill>
                  <a:schemeClr val="tx1"/>
                </a:solidFill>
                <a:effectLst>
                  <a:outerShdw blurRad="50800" dist="39000" dir="5460000" algn="tl">
                    <a:srgbClr val="000000">
                      <a:alpha val="38000"/>
                    </a:srgbClr>
                  </a:outerShdw>
                </a:effectLst>
                <a:latin typeface="Comic Sans MS" panose="030F0702030302020204" pitchFamily="66" charset="0"/>
              </a:rPr>
              <a:t>ofrezco</a:t>
            </a:r>
            <a:r>
              <a:rPr lang="en-US" sz="3100" dirty="0">
                <a:ln w="11430"/>
                <a:solidFill>
                  <a:schemeClr val="tx1"/>
                </a:solidFill>
                <a:effectLst>
                  <a:outerShdw blurRad="50800" dist="39000" dir="5460000" algn="tl">
                    <a:srgbClr val="000000">
                      <a:alpha val="38000"/>
                    </a:srgbClr>
                  </a:outerShdw>
                </a:effectLst>
                <a:latin typeface="Comic Sans MS" panose="030F0702030302020204" pitchFamily="66" charset="0"/>
              </a:rPr>
              <a:t> y</a:t>
            </a:r>
            <a:r>
              <a:rPr lang="en-US" sz="3100" dirty="0">
                <a:ln w="11430"/>
                <a:effectLst>
                  <a:outerShdw blurRad="50800" dist="39000" dir="5460000" algn="tl">
                    <a:srgbClr val="000000">
                      <a:alpha val="38000"/>
                    </a:srgbClr>
                  </a:outerShdw>
                </a:effectLst>
                <a:latin typeface="Comic Sans MS" panose="030F0702030302020204" pitchFamily="66" charset="0"/>
              </a:rPr>
              <a:t> </a:t>
            </a:r>
            <a:r>
              <a:rPr lang="en-US" sz="3100" dirty="0">
                <a:ln w="11430"/>
                <a:solidFill>
                  <a:schemeClr val="tx1"/>
                </a:solidFill>
                <a:latin typeface="Comic Sans MS" panose="030F0702030302020204" pitchFamily="66" charset="0"/>
              </a:rPr>
              <a:t>para que le </a:t>
            </a:r>
            <a:r>
              <a:rPr lang="en-US" sz="3100" dirty="0" err="1">
                <a:ln w="11430"/>
                <a:solidFill>
                  <a:schemeClr val="tx1"/>
                </a:solidFill>
                <a:latin typeface="Comic Sans MS" panose="030F0702030302020204" pitchFamily="66" charset="0"/>
              </a:rPr>
              <a:t>sirve</a:t>
            </a:r>
            <a:r>
              <a:rPr lang="en-US" sz="3100" dirty="0">
                <a:ln w="11430"/>
                <a:solidFill>
                  <a:schemeClr val="tx1"/>
                </a:solidFill>
                <a:latin typeface="Comic Sans MS" panose="030F0702030302020204" pitchFamily="66" charset="0"/>
              </a:rPr>
              <a:t> a mi </a:t>
            </a:r>
            <a:r>
              <a:rPr lang="en-US" sz="3100" dirty="0" err="1">
                <a:ln w="11430"/>
                <a:solidFill>
                  <a:schemeClr val="tx1"/>
                </a:solidFill>
                <a:latin typeface="Comic Sans MS" panose="030F0702030302020204" pitchFamily="66" charset="0"/>
              </a:rPr>
              <a:t>cliente</a:t>
            </a:r>
            <a:r>
              <a:rPr lang="en-US" sz="3100" dirty="0">
                <a:ln w="11430"/>
                <a:solidFill>
                  <a:schemeClr val="tx1"/>
                </a:solidFill>
                <a:latin typeface="Comic Sans MS" panose="030F0702030302020204" pitchFamily="66" charset="0"/>
              </a:rPr>
              <a:t>, que </a:t>
            </a:r>
            <a:r>
              <a:rPr lang="en-US" sz="3100" dirty="0" err="1">
                <a:ln w="11430"/>
                <a:solidFill>
                  <a:schemeClr val="tx1"/>
                </a:solidFill>
                <a:latin typeface="Comic Sans MS" panose="030F0702030302020204" pitchFamily="66" charset="0"/>
              </a:rPr>
              <a:t>producto</a:t>
            </a:r>
            <a:r>
              <a:rPr lang="en-US" sz="3100" dirty="0">
                <a:ln w="11430"/>
                <a:solidFill>
                  <a:schemeClr val="tx1"/>
                </a:solidFill>
                <a:latin typeface="Comic Sans MS" panose="030F0702030302020204" pitchFamily="66" charset="0"/>
              </a:rPr>
              <a:t> o </a:t>
            </a:r>
            <a:r>
              <a:rPr lang="en-US" sz="3100" dirty="0" err="1">
                <a:ln w="11430"/>
                <a:solidFill>
                  <a:schemeClr val="tx1"/>
                </a:solidFill>
                <a:latin typeface="Comic Sans MS" panose="030F0702030302020204" pitchFamily="66" charset="0"/>
              </a:rPr>
              <a:t>servicio</a:t>
            </a:r>
            <a:r>
              <a:rPr lang="en-US" sz="3100" dirty="0">
                <a:ln w="11430"/>
                <a:solidFill>
                  <a:schemeClr val="tx1"/>
                </a:solidFill>
                <a:latin typeface="Comic Sans MS" panose="030F0702030302020204" pitchFamily="66" charset="0"/>
              </a:rPr>
              <a:t> me van a </a:t>
            </a:r>
            <a:r>
              <a:rPr lang="en-US" sz="3100" dirty="0" err="1">
                <a:ln w="11430"/>
                <a:solidFill>
                  <a:schemeClr val="tx1"/>
                </a:solidFill>
                <a:latin typeface="Comic Sans MS" panose="030F0702030302020204" pitchFamily="66" charset="0"/>
              </a:rPr>
              <a:t>comprar</a:t>
            </a:r>
            <a:r>
              <a:rPr lang="en-US" sz="3100" dirty="0">
                <a:ln w="11430"/>
                <a:solidFill>
                  <a:schemeClr val="tx1"/>
                </a:solidFill>
                <a:latin typeface="Comic Sans MS" panose="030F0702030302020204" pitchFamily="66" charset="0"/>
              </a:rPr>
              <a:t> </a:t>
            </a:r>
            <a:r>
              <a:rPr lang="en-US" sz="3100" dirty="0" err="1">
                <a:ln w="11430"/>
                <a:solidFill>
                  <a:schemeClr val="tx1"/>
                </a:solidFill>
                <a:latin typeface="Comic Sans MS" panose="030F0702030302020204" pitchFamily="66" charset="0"/>
              </a:rPr>
              <a:t>ellos</a:t>
            </a:r>
            <a:r>
              <a:rPr lang="en-US" sz="3100" dirty="0">
                <a:ln w="11430"/>
                <a:solidFill>
                  <a:schemeClr val="tx1"/>
                </a:solidFill>
                <a:latin typeface="Comic Sans MS" panose="030F0702030302020204" pitchFamily="66" charset="0"/>
              </a:rPr>
              <a:t>. </a:t>
            </a:r>
            <a:r>
              <a:rPr lang="en-US" sz="3100" dirty="0" err="1">
                <a:ln w="11430"/>
                <a:solidFill>
                  <a:schemeClr val="tx1"/>
                </a:solidFill>
                <a:latin typeface="Comic Sans MS" panose="030F0702030302020204" pitchFamily="66" charset="0"/>
              </a:rPr>
              <a:t>En</a:t>
            </a:r>
            <a:r>
              <a:rPr lang="en-US" sz="3100" dirty="0">
                <a:ln w="11430"/>
                <a:solidFill>
                  <a:schemeClr val="tx1"/>
                </a:solidFill>
                <a:latin typeface="Comic Sans MS" panose="030F0702030302020204" pitchFamily="66" charset="0"/>
              </a:rPr>
              <a:t> que es </a:t>
            </a:r>
            <a:r>
              <a:rPr lang="en-US" sz="3100" dirty="0" err="1">
                <a:ln w="11430"/>
                <a:solidFill>
                  <a:schemeClr val="tx1"/>
                </a:solidFill>
                <a:latin typeface="Comic Sans MS" panose="030F0702030302020204" pitchFamily="66" charset="0"/>
              </a:rPr>
              <a:t>diferente</a:t>
            </a:r>
            <a:r>
              <a:rPr lang="en-US" sz="3100" dirty="0">
                <a:ln w="11430"/>
                <a:solidFill>
                  <a:schemeClr val="tx1"/>
                </a:solidFill>
                <a:latin typeface="Comic Sans MS" panose="030F0702030302020204" pitchFamily="66" charset="0"/>
              </a:rPr>
              <a:t> a la </a:t>
            </a:r>
            <a:r>
              <a:rPr lang="en-US" sz="3100" dirty="0" err="1">
                <a:ln w="11430"/>
                <a:solidFill>
                  <a:schemeClr val="tx1"/>
                </a:solidFill>
                <a:latin typeface="Comic Sans MS" panose="030F0702030302020204" pitchFamily="66" charset="0"/>
              </a:rPr>
              <a:t>competencia</a:t>
            </a:r>
            <a:r>
              <a:rPr lang="en-US" sz="3100" dirty="0">
                <a:ln w="11430"/>
                <a:solidFill>
                  <a:schemeClr val="tx1"/>
                </a:solidFill>
                <a:latin typeface="Comic Sans MS" panose="030F0702030302020204" pitchFamily="66" charset="0"/>
              </a:rPr>
              <a:t>.</a:t>
            </a:r>
            <a:endParaRPr lang="en-US" sz="31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5" name="CuadroTexto 4">
            <a:extLst>
              <a:ext uri="{FF2B5EF4-FFF2-40B4-BE49-F238E27FC236}">
                <a16:creationId xmlns:a16="http://schemas.microsoft.com/office/drawing/2014/main" id="{D3B27799-0FF3-26B0-90D7-662B858D4287}"/>
              </a:ext>
            </a:extLst>
          </p:cNvPr>
          <p:cNvSpPr txBox="1"/>
          <p:nvPr/>
        </p:nvSpPr>
        <p:spPr>
          <a:xfrm>
            <a:off x="600562" y="2286161"/>
            <a:ext cx="7153602" cy="4358461"/>
          </a:xfrm>
          <a:prstGeom prst="rect">
            <a:avLst/>
          </a:prstGeom>
        </p:spPr>
        <p:txBody>
          <a:bodyPr vert="horz" lIns="91440" tIns="45720" rIns="91440" bIns="45720" rtlCol="0">
            <a:noAutofit/>
          </a:bodyPr>
          <a:lstStyle/>
          <a:p>
            <a:pPr defTabSz="457200">
              <a:lnSpc>
                <a:spcPct val="90000"/>
              </a:lnSpc>
              <a:spcBef>
                <a:spcPts val="1000"/>
              </a:spcBef>
              <a:buClr>
                <a:schemeClr val="accent1"/>
              </a:buClr>
              <a:buSzPct val="80000"/>
            </a:pPr>
            <a:r>
              <a:rPr lang="es-ES" sz="2400" b="1" i="1" u="sng"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Propuesta de valor</a:t>
            </a:r>
            <a:r>
              <a:rPr lang="es-ES" sz="2400" b="1" i="1"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t>
            </a:r>
            <a:r>
              <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es el nombre que recibe el servicio que vas a prestar o el producto que vas a vender. </a:t>
            </a:r>
          </a:p>
          <a:p>
            <a:pPr defTabSz="457200">
              <a:lnSpc>
                <a:spcPct val="90000"/>
              </a:lnSpc>
              <a:spcBef>
                <a:spcPts val="1000"/>
              </a:spcBef>
              <a:buClr>
                <a:schemeClr val="accent1"/>
              </a:buClr>
              <a:buSzPct val="80000"/>
            </a:pPr>
            <a:r>
              <a:rPr lang="es-ES" sz="2400"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Si decidimos que nuestra emprendedora hizo la FP sobre Peluquería, y quiere montar una, pues </a:t>
            </a:r>
            <a:r>
              <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sería el </a:t>
            </a:r>
            <a:r>
              <a:rPr lang="es-ES" sz="2400" u="sng"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servicio de peluquería</a:t>
            </a:r>
            <a:r>
              <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defTabSz="457200">
              <a:lnSpc>
                <a:spcPct val="90000"/>
              </a:lnSpc>
              <a:spcBef>
                <a:spcPts val="1000"/>
              </a:spcBef>
              <a:buClr>
                <a:schemeClr val="accent1"/>
              </a:buClr>
              <a:buSzPct val="80000"/>
            </a:pPr>
            <a:r>
              <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Pero debe tener un </a:t>
            </a:r>
            <a:r>
              <a:rPr lang="es-ES" sz="2400" u="sng"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valor</a:t>
            </a:r>
            <a:r>
              <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que lo haga más llamativo. Así que la idea “Montar una peluquería” debe ir acompañada de novedades y un valor diferencial. Por ejemplo, </a:t>
            </a:r>
            <a:r>
              <a:rPr lang="es-ES" sz="2400" u="sng"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Servicios de peluquería a domicilio con las comodidades de nuestro local.</a:t>
            </a:r>
          </a:p>
          <a:p>
            <a:pPr defTabSz="457200">
              <a:lnSpc>
                <a:spcPct val="90000"/>
              </a:lnSpc>
              <a:spcBef>
                <a:spcPts val="1000"/>
              </a:spcBef>
              <a:buClr>
                <a:schemeClr val="accent1"/>
              </a:buClr>
              <a:buSzPct val="80000"/>
            </a:pPr>
            <a:r>
              <a:rPr lang="es-ES" sz="2400" dirty="0">
                <a:effectLst/>
                <a:latin typeface="Comic Sans MS" panose="030F0702030302020204" pitchFamily="66" charset="0"/>
                <a:ea typeface="Calibri" panose="020F0502020204030204" pitchFamily="34" charset="0"/>
                <a:cs typeface="Times New Roman" panose="02020603050405020304" pitchFamily="18" charset="0"/>
              </a:rPr>
              <a:t>servicio </a:t>
            </a:r>
            <a:r>
              <a:rPr lang="es-ES" sz="2400" dirty="0">
                <a:effectLst/>
                <a:latin typeface="Calibri" panose="020F0502020204030204" pitchFamily="34" charset="0"/>
                <a:ea typeface="Calibri" panose="020F0502020204030204" pitchFamily="34" charset="0"/>
                <a:cs typeface="Times New Roman" panose="02020603050405020304" pitchFamily="18" charset="0"/>
              </a:rPr>
              <a:t>de peluquería. Sin embargo debe tener un valor que lo haga más llamativo. Así que esa idea “Montar una peluquería” debe ir acompañada de novedades y un valor diferencial. Ejemplo: Servicios de peluquería a domicilio con las comodidades de nuestro local.</a:t>
            </a:r>
          </a:p>
          <a:p>
            <a:pPr defTabSz="457200">
              <a:lnSpc>
                <a:spcPct val="90000"/>
              </a:lnSpc>
              <a:spcBef>
                <a:spcPts val="1000"/>
              </a:spcBef>
              <a:buClr>
                <a:schemeClr val="accent1"/>
              </a:buClr>
              <a:buSzPct val="80000"/>
              <a:buFont typeface="Wingdings 3" charset="2"/>
              <a:buChar char=""/>
            </a:pPr>
            <a:endParaRPr lang="en-US" sz="2000" dirty="0">
              <a:solidFill>
                <a:schemeClr val="bg1"/>
              </a:solidFill>
              <a:effectLst/>
              <a:latin typeface="Comic Sans MS" panose="030F0702030302020204" pitchFamily="66" charset="0"/>
              <a:ea typeface="+mj-ea"/>
              <a:cs typeface="+mj-cs"/>
            </a:endParaRPr>
          </a:p>
        </p:txBody>
      </p:sp>
      <p:pic>
        <p:nvPicPr>
          <p:cNvPr id="6" name="Imagen 5">
            <a:extLst>
              <a:ext uri="{FF2B5EF4-FFF2-40B4-BE49-F238E27FC236}">
                <a16:creationId xmlns:a16="http://schemas.microsoft.com/office/drawing/2014/main" id="{2C75022A-F5DF-DC92-6F1D-58CC31A1CE9E}"/>
              </a:ext>
            </a:extLst>
          </p:cNvPr>
          <p:cNvPicPr>
            <a:picLocks noChangeAspect="1"/>
          </p:cNvPicPr>
          <p:nvPr/>
        </p:nvPicPr>
        <p:blipFill>
          <a:blip r:embed="rId3"/>
          <a:stretch>
            <a:fillRect/>
          </a:stretch>
        </p:blipFill>
        <p:spPr>
          <a:xfrm>
            <a:off x="10195500" y="123171"/>
            <a:ext cx="1780186" cy="1140051"/>
          </a:xfrm>
          <a:prstGeom prst="rect">
            <a:avLst/>
          </a:prstGeom>
        </p:spPr>
      </p:pic>
      <p:pic>
        <p:nvPicPr>
          <p:cNvPr id="8" name="Imagen 7">
            <a:extLst>
              <a:ext uri="{FF2B5EF4-FFF2-40B4-BE49-F238E27FC236}">
                <a16:creationId xmlns:a16="http://schemas.microsoft.com/office/drawing/2014/main" id="{829BD6E9-CED0-0BB4-79D9-BB2032A14995}"/>
              </a:ext>
            </a:extLst>
          </p:cNvPr>
          <p:cNvPicPr>
            <a:picLocks noChangeAspect="1"/>
          </p:cNvPicPr>
          <p:nvPr/>
        </p:nvPicPr>
        <p:blipFill>
          <a:blip r:embed="rId4"/>
          <a:stretch>
            <a:fillRect/>
          </a:stretch>
        </p:blipFill>
        <p:spPr>
          <a:xfrm>
            <a:off x="10998357" y="432547"/>
            <a:ext cx="140220" cy="1213209"/>
          </a:xfrm>
          <a:prstGeom prst="rect">
            <a:avLst/>
          </a:prstGeom>
        </p:spPr>
      </p:pic>
      <p:pic>
        <p:nvPicPr>
          <p:cNvPr id="10" name="Imagen 9">
            <a:extLst>
              <a:ext uri="{FF2B5EF4-FFF2-40B4-BE49-F238E27FC236}">
                <a16:creationId xmlns:a16="http://schemas.microsoft.com/office/drawing/2014/main" id="{794A51CE-1EC5-BFD2-A13E-C1B5ABD4E900}"/>
              </a:ext>
            </a:extLst>
          </p:cNvPr>
          <p:cNvPicPr>
            <a:picLocks noChangeAspect="1"/>
          </p:cNvPicPr>
          <p:nvPr/>
        </p:nvPicPr>
        <p:blipFill>
          <a:blip r:embed="rId5"/>
          <a:stretch>
            <a:fillRect/>
          </a:stretch>
        </p:blipFill>
        <p:spPr>
          <a:xfrm>
            <a:off x="7768025" y="2562640"/>
            <a:ext cx="4423672" cy="2933701"/>
          </a:xfrm>
          <a:prstGeom prst="rect">
            <a:avLst/>
          </a:prstGeom>
        </p:spPr>
      </p:pic>
    </p:spTree>
    <p:extLst>
      <p:ext uri="{BB962C8B-B14F-4D97-AF65-F5344CB8AC3E}">
        <p14:creationId xmlns:p14="http://schemas.microsoft.com/office/powerpoint/2010/main" val="2996817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15" name="Picture 1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 name="Picture 1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7" name="Rectangle 1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8" name="Rectangle 20">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pic>
        <p:nvPicPr>
          <p:cNvPr id="6" name="Imagen 5">
            <a:extLst>
              <a:ext uri="{FF2B5EF4-FFF2-40B4-BE49-F238E27FC236}">
                <a16:creationId xmlns:a16="http://schemas.microsoft.com/office/drawing/2014/main" id="{FEB63058-EE33-C509-E144-B161E760724A}"/>
              </a:ext>
            </a:extLst>
          </p:cNvPr>
          <p:cNvPicPr>
            <a:picLocks noChangeAspect="1"/>
          </p:cNvPicPr>
          <p:nvPr/>
        </p:nvPicPr>
        <p:blipFill>
          <a:blip r:embed="rId7"/>
          <a:stretch>
            <a:fillRect/>
          </a:stretch>
        </p:blipFill>
        <p:spPr>
          <a:xfrm>
            <a:off x="8478328" y="1253447"/>
            <a:ext cx="2473252" cy="5239942"/>
          </a:xfrm>
          <a:prstGeom prst="rect">
            <a:avLst/>
          </a:prstGeom>
        </p:spPr>
      </p:pic>
      <p:pic>
        <p:nvPicPr>
          <p:cNvPr id="7" name="Imagen 6">
            <a:extLst>
              <a:ext uri="{FF2B5EF4-FFF2-40B4-BE49-F238E27FC236}">
                <a16:creationId xmlns:a16="http://schemas.microsoft.com/office/drawing/2014/main" id="{5F93F42A-B3F9-74E1-49BD-C9903122991F}"/>
              </a:ext>
            </a:extLst>
          </p:cNvPr>
          <p:cNvPicPr>
            <a:picLocks noChangeAspect="1"/>
          </p:cNvPicPr>
          <p:nvPr/>
        </p:nvPicPr>
        <p:blipFill>
          <a:blip r:embed="rId8"/>
          <a:stretch>
            <a:fillRect/>
          </a:stretch>
        </p:blipFill>
        <p:spPr>
          <a:xfrm>
            <a:off x="8453172" y="0"/>
            <a:ext cx="1785008" cy="1141407"/>
          </a:xfrm>
          <a:prstGeom prst="rect">
            <a:avLst/>
          </a:prstGeom>
        </p:spPr>
      </p:pic>
      <p:sp>
        <p:nvSpPr>
          <p:cNvPr id="8" name="Flecha: hacia la izquierda 7">
            <a:extLst>
              <a:ext uri="{FF2B5EF4-FFF2-40B4-BE49-F238E27FC236}">
                <a16:creationId xmlns:a16="http://schemas.microsoft.com/office/drawing/2014/main" id="{EA1147F2-F9CA-A265-6364-2BF2B39A2A76}"/>
              </a:ext>
            </a:extLst>
          </p:cNvPr>
          <p:cNvSpPr/>
          <p:nvPr/>
        </p:nvSpPr>
        <p:spPr>
          <a:xfrm>
            <a:off x="6771340" y="1279978"/>
            <a:ext cx="1557915" cy="4623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rriba y abajo 15">
            <a:extLst>
              <a:ext uri="{FF2B5EF4-FFF2-40B4-BE49-F238E27FC236}">
                <a16:creationId xmlns:a16="http://schemas.microsoft.com/office/drawing/2014/main" id="{91CE9459-ED88-F373-A13C-7D776B1342E5}"/>
              </a:ext>
            </a:extLst>
          </p:cNvPr>
          <p:cNvSpPr/>
          <p:nvPr/>
        </p:nvSpPr>
        <p:spPr>
          <a:xfrm>
            <a:off x="9263270" y="298174"/>
            <a:ext cx="89452" cy="118130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1" name="Imagen 30">
            <a:extLst>
              <a:ext uri="{FF2B5EF4-FFF2-40B4-BE49-F238E27FC236}">
                <a16:creationId xmlns:a16="http://schemas.microsoft.com/office/drawing/2014/main" id="{9268B490-63A4-8F8C-2BAA-09FDC28AB70B}"/>
              </a:ext>
            </a:extLst>
          </p:cNvPr>
          <p:cNvPicPr>
            <a:picLocks noChangeAspect="1"/>
          </p:cNvPicPr>
          <p:nvPr/>
        </p:nvPicPr>
        <p:blipFill>
          <a:blip r:embed="rId9"/>
          <a:stretch>
            <a:fillRect/>
          </a:stretch>
        </p:blipFill>
        <p:spPr>
          <a:xfrm>
            <a:off x="8867582" y="3414886"/>
            <a:ext cx="1694743" cy="1503867"/>
          </a:xfrm>
          <a:prstGeom prst="rect">
            <a:avLst/>
          </a:prstGeom>
        </p:spPr>
      </p:pic>
      <p:sp>
        <p:nvSpPr>
          <p:cNvPr id="2" name="CuadroTexto 1">
            <a:extLst>
              <a:ext uri="{FF2B5EF4-FFF2-40B4-BE49-F238E27FC236}">
                <a16:creationId xmlns:a16="http://schemas.microsoft.com/office/drawing/2014/main" id="{60764AE4-EA86-701C-653E-86E496352980}"/>
              </a:ext>
            </a:extLst>
          </p:cNvPr>
          <p:cNvSpPr txBox="1"/>
          <p:nvPr/>
        </p:nvSpPr>
        <p:spPr>
          <a:xfrm>
            <a:off x="394681" y="140140"/>
            <a:ext cx="7153602" cy="7139002"/>
          </a:xfrm>
          <a:prstGeom prst="rect">
            <a:avLst/>
          </a:prstGeom>
        </p:spPr>
        <p:txBody>
          <a:bodyPr vert="horz" lIns="91440" tIns="45720" rIns="91440" bIns="45720" rtlCol="0">
            <a:noAutofit/>
          </a:bodyPr>
          <a:lstStyle/>
          <a:p>
            <a:pPr defTabSz="457200">
              <a:lnSpc>
                <a:spcPct val="90000"/>
              </a:lnSpc>
              <a:spcBef>
                <a:spcPts val="1000"/>
              </a:spcBef>
              <a:buClr>
                <a:schemeClr val="accent1"/>
              </a:buClr>
              <a:buSzPct val="80000"/>
            </a:pPr>
            <a:r>
              <a:rPr lang="es-ES" sz="2400" b="1" u="sng"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Propuesta de valor</a:t>
            </a:r>
            <a:r>
              <a:rPr lang="es-ES" sz="2400" b="1"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t>
            </a:r>
            <a:endParaRPr lang="es-ES" sz="2400" b="1" dirty="0">
              <a:solidFill>
                <a:schemeClr val="bg1"/>
              </a:solidFill>
              <a:latin typeface="Comic Sans MS" panose="030F0702030302020204" pitchFamily="66" charset="0"/>
              <a:ea typeface="Calibri" panose="020F0502020204030204" pitchFamily="34" charset="0"/>
              <a:cs typeface="Times New Roman" panose="02020603050405020304" pitchFamily="18" charset="0"/>
            </a:endParaRPr>
          </a:p>
          <a:p>
            <a:pPr marL="342900" indent="-342900" defTabSz="457200">
              <a:lnSpc>
                <a:spcPct val="90000"/>
              </a:lnSpc>
              <a:spcBef>
                <a:spcPts val="1000"/>
              </a:spcBef>
              <a:buClr>
                <a:schemeClr val="accent1"/>
              </a:buClr>
              <a:buSzPct val="80000"/>
              <a:buFont typeface="Arial" panose="020B0604020202020204" pitchFamily="34" charset="0"/>
              <a:buChar char="•"/>
            </a:pPr>
            <a:r>
              <a:rPr lang="es-ES" sz="20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¿Qué valor estamos entregando a los clientes?</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sz="20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¿Cuál problema estamos ayudando a resolver?</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sz="2000" dirty="0">
                <a:solidFill>
                  <a:schemeClr val="bg1"/>
                </a:solidFill>
                <a:latin typeface="Comic Sans MS" panose="030F0702030302020204" pitchFamily="66" charset="0"/>
                <a:ea typeface="+mj-ea"/>
                <a:cs typeface="Times New Roman" panose="02020603050405020304" pitchFamily="18" charset="0"/>
              </a:rPr>
              <a:t>¿Cuál necesidad estamos satisfaciendo?</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sz="2000" dirty="0">
                <a:solidFill>
                  <a:schemeClr val="bg1"/>
                </a:solidFill>
                <a:effectLst/>
                <a:latin typeface="Comic Sans MS" panose="030F0702030302020204" pitchFamily="66" charset="0"/>
                <a:ea typeface="+mj-ea"/>
                <a:cs typeface="Times New Roman" panose="02020603050405020304" pitchFamily="18" charset="0"/>
              </a:rPr>
              <a:t>¿Qué paquetes de productos o servicios ofrecemos a cada segmento de mercado?</a:t>
            </a:r>
          </a:p>
          <a:p>
            <a:pPr defTabSz="457200">
              <a:lnSpc>
                <a:spcPct val="90000"/>
              </a:lnSpc>
              <a:spcBef>
                <a:spcPts val="1000"/>
              </a:spcBef>
              <a:buClr>
                <a:schemeClr val="accent1"/>
              </a:buClr>
              <a:buSzPct val="80000"/>
            </a:pPr>
            <a:r>
              <a:rPr lang="es-ES" sz="2400" u="sng" dirty="0">
                <a:solidFill>
                  <a:schemeClr val="bg1"/>
                </a:solidFill>
                <a:latin typeface="Comic Sans MS" panose="030F0702030302020204" pitchFamily="66" charset="0"/>
                <a:cs typeface="Times New Roman" panose="02020603050405020304" pitchFamily="18" charset="0"/>
              </a:rPr>
              <a:t>Características:</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dirty="0">
                <a:solidFill>
                  <a:schemeClr val="bg1"/>
                </a:solidFill>
                <a:latin typeface="Comic Sans MS" panose="030F0702030302020204" pitchFamily="66" charset="0"/>
                <a:cs typeface="Times New Roman" panose="02020603050405020304" pitchFamily="18" charset="0"/>
              </a:rPr>
              <a:t>Innovación</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dirty="0">
                <a:solidFill>
                  <a:schemeClr val="bg1"/>
                </a:solidFill>
                <a:latin typeface="Comic Sans MS" panose="030F0702030302020204" pitchFamily="66" charset="0"/>
                <a:cs typeface="Times New Roman" panose="02020603050405020304" pitchFamily="18" charset="0"/>
              </a:rPr>
              <a:t>Mejor desempeño que la competencia</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dirty="0">
                <a:solidFill>
                  <a:schemeClr val="bg1"/>
                </a:solidFill>
                <a:latin typeface="Comic Sans MS" panose="030F0702030302020204" pitchFamily="66" charset="0"/>
                <a:cs typeface="Times New Roman" panose="02020603050405020304" pitchFamily="18" charset="0"/>
              </a:rPr>
              <a:t>Mas efectivo que otros productos/servicios</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dirty="0">
                <a:solidFill>
                  <a:schemeClr val="bg1"/>
                </a:solidFill>
                <a:latin typeface="Comic Sans MS" panose="030F0702030302020204" pitchFamily="66" charset="0"/>
                <a:cs typeface="Times New Roman" panose="02020603050405020304" pitchFamily="18" charset="0"/>
              </a:rPr>
              <a:t>Mejor diseño</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dirty="0">
                <a:solidFill>
                  <a:schemeClr val="bg1"/>
                </a:solidFill>
                <a:latin typeface="Comic Sans MS" panose="030F0702030302020204" pitchFamily="66" charset="0"/>
                <a:cs typeface="Times New Roman" panose="02020603050405020304" pitchFamily="18" charset="0"/>
              </a:rPr>
              <a:t>Marca/Estatus</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dirty="0">
                <a:solidFill>
                  <a:schemeClr val="bg1"/>
                </a:solidFill>
                <a:latin typeface="Comic Sans MS" panose="030F0702030302020204" pitchFamily="66" charset="0"/>
                <a:cs typeface="Times New Roman" panose="02020603050405020304" pitchFamily="18" charset="0"/>
              </a:rPr>
              <a:t>Ventaja en el precio</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dirty="0">
                <a:solidFill>
                  <a:schemeClr val="bg1"/>
                </a:solidFill>
                <a:latin typeface="Comic Sans MS" panose="030F0702030302020204" pitchFamily="66" charset="0"/>
                <a:cs typeface="Times New Roman" panose="02020603050405020304" pitchFamily="18" charset="0"/>
              </a:rPr>
              <a:t>Ventaja en costes</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dirty="0">
                <a:solidFill>
                  <a:schemeClr val="bg1"/>
                </a:solidFill>
                <a:latin typeface="Comic Sans MS" panose="030F0702030302020204" pitchFamily="66" charset="0"/>
                <a:cs typeface="Times New Roman" panose="02020603050405020304" pitchFamily="18" charset="0"/>
              </a:rPr>
              <a:t>Menor riesgo que otros productos/servicios</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dirty="0">
                <a:solidFill>
                  <a:schemeClr val="bg1"/>
                </a:solidFill>
                <a:latin typeface="Comic Sans MS" panose="030F0702030302020204" pitchFamily="66" charset="0"/>
                <a:cs typeface="Times New Roman" panose="02020603050405020304" pitchFamily="18" charset="0"/>
              </a:rPr>
              <a:t>Accesibilidad</a:t>
            </a:r>
          </a:p>
          <a:p>
            <a:pPr marL="342900" indent="-342900" defTabSz="457200">
              <a:lnSpc>
                <a:spcPct val="90000"/>
              </a:lnSpc>
              <a:spcBef>
                <a:spcPts val="1000"/>
              </a:spcBef>
              <a:buClr>
                <a:schemeClr val="accent1"/>
              </a:buClr>
              <a:buSzPct val="80000"/>
              <a:buFont typeface="Arial" panose="020B0604020202020204" pitchFamily="34" charset="0"/>
              <a:buChar char="•"/>
            </a:pPr>
            <a:r>
              <a:rPr lang="es-ES" dirty="0">
                <a:solidFill>
                  <a:schemeClr val="bg1"/>
                </a:solidFill>
                <a:latin typeface="Comic Sans MS" panose="030F0702030302020204" pitchFamily="66" charset="0"/>
                <a:cs typeface="Times New Roman" panose="02020603050405020304" pitchFamily="18" charset="0"/>
              </a:rPr>
              <a:t>Facilidad de uso</a:t>
            </a:r>
            <a:endParaRPr lang="en-US" dirty="0">
              <a:solidFill>
                <a:schemeClr val="bg1"/>
              </a:solidFill>
              <a:latin typeface="Comic Sans MS" panose="030F0702030302020204" pitchFamily="66" charset="0"/>
              <a:cs typeface="Times New Roman" panose="02020603050405020304" pitchFamily="18" charset="0"/>
            </a:endParaRPr>
          </a:p>
        </p:txBody>
      </p:sp>
      <p:pic>
        <p:nvPicPr>
          <p:cNvPr id="10" name="Imagen 9">
            <a:extLst>
              <a:ext uri="{FF2B5EF4-FFF2-40B4-BE49-F238E27FC236}">
                <a16:creationId xmlns:a16="http://schemas.microsoft.com/office/drawing/2014/main" id="{05FA14BE-111A-DD1A-01BE-F1C4CD3596B5}"/>
              </a:ext>
            </a:extLst>
          </p:cNvPr>
          <p:cNvPicPr>
            <a:picLocks noChangeAspect="1"/>
          </p:cNvPicPr>
          <p:nvPr/>
        </p:nvPicPr>
        <p:blipFill>
          <a:blip r:embed="rId10"/>
          <a:stretch>
            <a:fillRect/>
          </a:stretch>
        </p:blipFill>
        <p:spPr>
          <a:xfrm>
            <a:off x="6628010" y="140139"/>
            <a:ext cx="1165656" cy="1001268"/>
          </a:xfrm>
          <a:prstGeom prst="rect">
            <a:avLst/>
          </a:prstGeom>
        </p:spPr>
      </p:pic>
    </p:spTree>
    <p:extLst>
      <p:ext uri="{BB962C8B-B14F-4D97-AF65-F5344CB8AC3E}">
        <p14:creationId xmlns:p14="http://schemas.microsoft.com/office/powerpoint/2010/main" val="261935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3" name="object 3"/>
          <p:cNvSpPr txBox="1">
            <a:spLocks noGrp="1"/>
          </p:cNvSpPr>
          <p:nvPr>
            <p:ph type="title"/>
          </p:nvPr>
        </p:nvSpPr>
        <p:spPr>
          <a:xfrm>
            <a:off x="584553" y="213377"/>
            <a:ext cx="10677614" cy="1016654"/>
          </a:xfrm>
          <a:prstGeom prst="rect">
            <a:avLst/>
          </a:prstGeom>
        </p:spPr>
        <p:txBody>
          <a:bodyPr vert="horz" lIns="91440" tIns="45720" rIns="91440" bIns="45720" numCol="1" rtlCol="0" anchor="t" anchorCtr="0" compatLnSpc="1">
            <a:prstTxWarp prst="textNoShape">
              <a:avLst/>
            </a:prstTxWarp>
            <a:normAutofit fontScale="90000"/>
          </a:bodyPr>
          <a:lstStyle/>
          <a:p>
            <a:pPr marL="171022" eaLnBrk="1" hangingPunct="1">
              <a:lnSpc>
                <a:spcPct val="90000"/>
              </a:lnSpc>
            </a:pPr>
            <a:r>
              <a:rPr lang="en-US" sz="3300" dirty="0">
                <a:ln w="11430"/>
                <a:effectLst>
                  <a:outerShdw blurRad="50800" dist="39000" dir="5460000" algn="tl">
                    <a:srgbClr val="000000">
                      <a:alpha val="38000"/>
                    </a:srgbClr>
                  </a:outerShdw>
                </a:effectLst>
                <a:latin typeface="Comic Sans MS" panose="030F0702030302020204" pitchFamily="66" charset="0"/>
              </a:rPr>
              <a:t>3ª REFLEXION  CLAVE : a </a:t>
            </a:r>
            <a:r>
              <a:rPr lang="en-US" sz="3300" dirty="0" err="1">
                <a:ln w="11430"/>
                <a:effectLst>
                  <a:outerShdw blurRad="50800" dist="39000" dir="5460000" algn="tl">
                    <a:srgbClr val="000000">
                      <a:alpha val="38000"/>
                    </a:srgbClr>
                  </a:outerShdw>
                </a:effectLst>
                <a:latin typeface="Comic Sans MS" panose="030F0702030302020204" pitchFamily="66" charset="0"/>
              </a:rPr>
              <a:t>quien</a:t>
            </a:r>
            <a:r>
              <a:rPr lang="en-US" sz="3300" dirty="0">
                <a:ln w="11430"/>
                <a:effectLst>
                  <a:outerShdw blurRad="50800" dist="39000" dir="5460000" algn="tl">
                    <a:srgbClr val="000000">
                      <a:alpha val="38000"/>
                    </a:srgbClr>
                  </a:outerShdw>
                </a:effectLst>
                <a:latin typeface="Comic Sans MS" panose="030F0702030302020204" pitchFamily="66" charset="0"/>
              </a:rPr>
              <a:t> y para que. </a:t>
            </a:r>
            <a:br>
              <a:rPr lang="en-US" sz="3300" dirty="0">
                <a:ln w="11430"/>
                <a:effectLst>
                  <a:outerShdw blurRad="50800" dist="39000" dir="5460000" algn="tl">
                    <a:srgbClr val="000000">
                      <a:alpha val="38000"/>
                    </a:srgbClr>
                  </a:outerShdw>
                </a:effectLst>
                <a:latin typeface="Comic Sans MS" panose="030F0702030302020204" pitchFamily="66" charset="0"/>
              </a:rPr>
            </a:br>
            <a:br>
              <a:rPr lang="en-US" sz="3300" dirty="0">
                <a:ln w="11430"/>
                <a:effectLst>
                  <a:outerShdw blurRad="50800" dist="39000" dir="5460000" algn="tl">
                    <a:srgbClr val="000000">
                      <a:alpha val="38000"/>
                    </a:srgbClr>
                  </a:outerShdw>
                </a:effectLst>
                <a:latin typeface="Comic Sans MS" panose="030F0702030302020204" pitchFamily="66" charset="0"/>
              </a:rPr>
            </a:br>
            <a:r>
              <a:rPr lang="en-US" sz="3100" dirty="0">
                <a:ln w="11430"/>
                <a:solidFill>
                  <a:schemeClr val="tx1"/>
                </a:solidFill>
                <a:latin typeface="Comic Sans MS" panose="030F0702030302020204" pitchFamily="66" charset="0"/>
              </a:rPr>
              <a:t>Tus </a:t>
            </a:r>
            <a:r>
              <a:rPr lang="en-US" sz="3100" dirty="0" err="1">
                <a:ln w="11430"/>
                <a:solidFill>
                  <a:schemeClr val="tx1"/>
                </a:solidFill>
                <a:latin typeface="Comic Sans MS" panose="030F0702030302020204" pitchFamily="66" charset="0"/>
              </a:rPr>
              <a:t>clientes</a:t>
            </a:r>
            <a:r>
              <a:rPr lang="en-US" sz="3100" dirty="0">
                <a:ln w="11430"/>
                <a:solidFill>
                  <a:schemeClr val="tx1"/>
                </a:solidFill>
                <a:latin typeface="Comic Sans MS" panose="030F0702030302020204" pitchFamily="66" charset="0"/>
              </a:rPr>
              <a:t> no </a:t>
            </a:r>
            <a:r>
              <a:rPr lang="en-US" sz="3100" dirty="0" err="1">
                <a:ln w="11430"/>
                <a:solidFill>
                  <a:schemeClr val="tx1"/>
                </a:solidFill>
                <a:latin typeface="Comic Sans MS" panose="030F0702030302020204" pitchFamily="66" charset="0"/>
              </a:rPr>
              <a:t>existen</a:t>
            </a:r>
            <a:r>
              <a:rPr lang="en-US" sz="3100" dirty="0">
                <a:ln w="11430"/>
                <a:solidFill>
                  <a:schemeClr val="tx1"/>
                </a:solidFill>
                <a:latin typeface="Comic Sans MS" panose="030F0702030302020204" pitchFamily="66" charset="0"/>
              </a:rPr>
              <a:t> …</a:t>
            </a:r>
            <a:r>
              <a:rPr lang="es-ES" sz="3100" dirty="0">
                <a:ln w="11430"/>
                <a:solidFill>
                  <a:schemeClr val="tx1"/>
                </a:solidFill>
                <a:latin typeface="Comic Sans MS" panose="030F0702030302020204" pitchFamily="66" charset="0"/>
              </a:rPr>
              <a:t>…si no sabes cuales son.</a:t>
            </a:r>
            <a:endParaRPr lang="en-US" sz="3300" dirty="0">
              <a:latin typeface="Comic Sans MS" panose="030F0702030302020204" pitchFamily="66" charset="0"/>
            </a:endParaRPr>
          </a:p>
        </p:txBody>
      </p:sp>
      <p:sp>
        <p:nvSpPr>
          <p:cNvPr id="14" name="Rectangle 13">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s-ES"/>
          </a:p>
        </p:txBody>
      </p:sp>
      <p:sp>
        <p:nvSpPr>
          <p:cNvPr id="5" name="CuadroTexto 4">
            <a:extLst>
              <a:ext uri="{FF2B5EF4-FFF2-40B4-BE49-F238E27FC236}">
                <a16:creationId xmlns:a16="http://schemas.microsoft.com/office/drawing/2014/main" id="{D3B27799-0FF3-26B0-90D7-662B858D4287}"/>
              </a:ext>
            </a:extLst>
          </p:cNvPr>
          <p:cNvSpPr txBox="1"/>
          <p:nvPr/>
        </p:nvSpPr>
        <p:spPr>
          <a:xfrm>
            <a:off x="584553" y="2187616"/>
            <a:ext cx="7245595" cy="4531778"/>
          </a:xfrm>
          <a:prstGeom prst="rect">
            <a:avLst/>
          </a:prstGeom>
        </p:spPr>
        <p:txBody>
          <a:bodyPr vert="horz" lIns="91440" tIns="45720" rIns="91440" bIns="45720" rtlCol="0">
            <a:noAutofit/>
          </a:bodyPr>
          <a:lstStyle/>
          <a:p>
            <a:pPr defTabSz="457200">
              <a:lnSpc>
                <a:spcPct val="90000"/>
              </a:lnSpc>
              <a:spcBef>
                <a:spcPts val="1000"/>
              </a:spcBef>
              <a:buClr>
                <a:schemeClr val="accent1"/>
              </a:buClr>
              <a:buSzPct val="80000"/>
            </a:pPr>
            <a:r>
              <a:rPr lang="es-ES" sz="2400" b="1" i="1" u="sng"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Segmento de clientes</a:t>
            </a:r>
            <a:r>
              <a:rPr lang="es-ES" sz="2400" b="1" i="1"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t>
            </a:r>
            <a:r>
              <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debemos conocer muy bien quiénes será nuestros compradores. </a:t>
            </a:r>
            <a:r>
              <a:rPr lang="es-ES" sz="2400"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D</a:t>
            </a:r>
            <a:r>
              <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ebemos responder ¿A qué público queremos conquistar? ¿Cuáles son sus características?. </a:t>
            </a:r>
          </a:p>
          <a:p>
            <a:pPr defTabSz="457200">
              <a:lnSpc>
                <a:spcPct val="90000"/>
              </a:lnSpc>
              <a:spcBef>
                <a:spcPts val="1000"/>
              </a:spcBef>
              <a:buClr>
                <a:schemeClr val="accent1"/>
              </a:buClr>
              <a:buSzPct val="80000"/>
            </a:pPr>
            <a:r>
              <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En el ejemplo de la </a:t>
            </a:r>
            <a:r>
              <a:rPr lang="es-ES" sz="24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peluqueria</a:t>
            </a:r>
            <a:r>
              <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Mujeres entre 15 y 40 años de edad, con cierta capacidad económica, etc..</a:t>
            </a:r>
          </a:p>
          <a:p>
            <a:pPr defTabSz="457200">
              <a:lnSpc>
                <a:spcPct val="90000"/>
              </a:lnSpc>
              <a:spcBef>
                <a:spcPts val="1000"/>
              </a:spcBef>
              <a:buClr>
                <a:schemeClr val="accent1"/>
              </a:buClr>
              <a:buSzPct val="80000"/>
            </a:pPr>
            <a:r>
              <a:rPr lang="es-ES" sz="2400"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Y esta es una cuestión vital; si abrimos nuestro negocio en un lugar donde escasean las personas a las que dirigimos nuestro producto o servicio, nuestra </a:t>
            </a:r>
            <a:r>
              <a:rPr lang="es-ES" sz="2400" u="sng"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PROPUESTA DE VALOR</a:t>
            </a:r>
            <a:r>
              <a:rPr lang="es-ES" sz="2400" dirty="0">
                <a:solidFill>
                  <a:schemeClr val="bg1"/>
                </a:solidFill>
                <a:latin typeface="Comic Sans MS" panose="030F0702030302020204" pitchFamily="66" charset="0"/>
                <a:ea typeface="Calibri" panose="020F0502020204030204" pitchFamily="34" charset="0"/>
                <a:cs typeface="Times New Roman" panose="02020603050405020304" pitchFamily="18" charset="0"/>
              </a:rPr>
              <a:t>, nada ni nadie nos librará del fracaso. </a:t>
            </a:r>
            <a:endParaRPr lang="es-ES" sz="24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a:p>
            <a:pPr defTabSz="457200">
              <a:lnSpc>
                <a:spcPct val="90000"/>
              </a:lnSpc>
              <a:spcBef>
                <a:spcPts val="1000"/>
              </a:spcBef>
              <a:buClr>
                <a:schemeClr val="accent1"/>
              </a:buClr>
              <a:buSzPct val="80000"/>
            </a:pPr>
            <a:r>
              <a:rPr lang="en-US" sz="2400" dirty="0">
                <a:solidFill>
                  <a:schemeClr val="bg1"/>
                </a:solidFill>
                <a:effectLst/>
                <a:latin typeface="Comic Sans MS" panose="030F0702030302020204" pitchFamily="66" charset="0"/>
                <a:ea typeface="+mj-ea"/>
                <a:cs typeface="+mj-cs"/>
              </a:rPr>
              <a:t>.</a:t>
            </a:r>
          </a:p>
        </p:txBody>
      </p:sp>
      <p:pic>
        <p:nvPicPr>
          <p:cNvPr id="4" name="Imagen 3">
            <a:extLst>
              <a:ext uri="{FF2B5EF4-FFF2-40B4-BE49-F238E27FC236}">
                <a16:creationId xmlns:a16="http://schemas.microsoft.com/office/drawing/2014/main" id="{D4D0EDAF-CCE2-0304-4380-2C6ECCC37E06}"/>
              </a:ext>
            </a:extLst>
          </p:cNvPr>
          <p:cNvPicPr>
            <a:picLocks noChangeAspect="1"/>
          </p:cNvPicPr>
          <p:nvPr/>
        </p:nvPicPr>
        <p:blipFill>
          <a:blip r:embed="rId3"/>
          <a:stretch>
            <a:fillRect/>
          </a:stretch>
        </p:blipFill>
        <p:spPr>
          <a:xfrm>
            <a:off x="7684679" y="2409674"/>
            <a:ext cx="4154853" cy="2109823"/>
          </a:xfrm>
          <a:prstGeom prst="rect">
            <a:avLst/>
          </a:prstGeom>
        </p:spPr>
      </p:pic>
      <p:pic>
        <p:nvPicPr>
          <p:cNvPr id="8" name="Imagen 7">
            <a:extLst>
              <a:ext uri="{FF2B5EF4-FFF2-40B4-BE49-F238E27FC236}">
                <a16:creationId xmlns:a16="http://schemas.microsoft.com/office/drawing/2014/main" id="{1E8ED6F0-6A66-4BF7-C55A-DEA3DD4D64C2}"/>
              </a:ext>
            </a:extLst>
          </p:cNvPr>
          <p:cNvPicPr>
            <a:picLocks noChangeAspect="1"/>
          </p:cNvPicPr>
          <p:nvPr/>
        </p:nvPicPr>
        <p:blipFill>
          <a:blip r:embed="rId4"/>
          <a:stretch>
            <a:fillRect/>
          </a:stretch>
        </p:blipFill>
        <p:spPr>
          <a:xfrm>
            <a:off x="8408362" y="4508369"/>
            <a:ext cx="2707485" cy="2267190"/>
          </a:xfrm>
          <a:prstGeom prst="rect">
            <a:avLst/>
          </a:prstGeom>
        </p:spPr>
      </p:pic>
    </p:spTree>
    <p:extLst>
      <p:ext uri="{BB962C8B-B14F-4D97-AF65-F5344CB8AC3E}">
        <p14:creationId xmlns:p14="http://schemas.microsoft.com/office/powerpoint/2010/main" val="3081889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894590a-63d3-477f-ae9c-2ee6b1ed86ab">
      <Terms xmlns="http://schemas.microsoft.com/office/infopath/2007/PartnerControls"/>
    </lcf76f155ced4ddcb4097134ff3c332f>
    <TaxCatchAll xmlns="fb21810a-d3fa-4548-b058-2287e88bcdc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0F296FF6DB4C134FB8B4909F877D1D9B" ma:contentTypeVersion="13" ma:contentTypeDescription="Crear nuevo documento." ma:contentTypeScope="" ma:versionID="79875dd09396de32a35a0e42943aa9f8">
  <xsd:schema xmlns:xsd="http://www.w3.org/2001/XMLSchema" xmlns:xs="http://www.w3.org/2001/XMLSchema" xmlns:p="http://schemas.microsoft.com/office/2006/metadata/properties" xmlns:ns2="fb21810a-d3fa-4548-b058-2287e88bcdc2" xmlns:ns3="8894590a-63d3-477f-ae9c-2ee6b1ed86ab" targetNamespace="http://schemas.microsoft.com/office/2006/metadata/properties" ma:root="true" ma:fieldsID="a53b57dba4ed0605b03bfce32ba9ed01" ns2:_="" ns3:_="">
    <xsd:import namespace="fb21810a-d3fa-4548-b058-2287e88bcdc2"/>
    <xsd:import namespace="8894590a-63d3-477f-ae9c-2ee6b1ed86a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21810a-d3fa-4548-b058-2287e88bcdc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df2cce1f-418d-43d7-b4a9-0a0ca826140b}" ma:internalName="TaxCatchAll" ma:showField="CatchAllData" ma:web="fb21810a-d3fa-4548-b058-2287e88bcdc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894590a-63d3-477f-ae9c-2ee6b1ed86a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2f41c3b1-56ef-4472-97a9-d6849226688f"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D8B443-0B9E-47BD-AA8D-413ED483696F}">
  <ds:schemaRefs>
    <ds:schemaRef ds:uri="http://schemas.microsoft.com/office/2006/metadata/properties"/>
    <ds:schemaRef ds:uri="http://schemas.microsoft.com/office/infopath/2007/PartnerControls"/>
    <ds:schemaRef ds:uri="8894590a-63d3-477f-ae9c-2ee6b1ed86ab"/>
    <ds:schemaRef ds:uri="fb21810a-d3fa-4548-b058-2287e88bcdc2"/>
  </ds:schemaRefs>
</ds:datastoreItem>
</file>

<file path=customXml/itemProps2.xml><?xml version="1.0" encoding="utf-8"?>
<ds:datastoreItem xmlns:ds="http://schemas.openxmlformats.org/officeDocument/2006/customXml" ds:itemID="{C009E48A-2689-4948-B176-09B8FB3237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21810a-d3fa-4548-b058-2287e88bcdc2"/>
    <ds:schemaRef ds:uri="8894590a-63d3-477f-ae9c-2ee6b1ed86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0C676C-2848-42E0-9CB7-98110D9519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10226</TotalTime>
  <Words>3518</Words>
  <Application>Microsoft Office PowerPoint</Application>
  <PresentationFormat>Panorámica</PresentationFormat>
  <Paragraphs>405</Paragraphs>
  <Slides>53</Slides>
  <Notes>6</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53</vt:i4>
      </vt:variant>
    </vt:vector>
  </HeadingPairs>
  <TitlesOfParts>
    <vt:vector size="62" baseType="lpstr">
      <vt:lpstr>Arial</vt:lpstr>
      <vt:lpstr>Calibri</vt:lpstr>
      <vt:lpstr>Century Gothic</vt:lpstr>
      <vt:lpstr>Comic Sans MS</vt:lpstr>
      <vt:lpstr>Trebuchet MS</vt:lpstr>
      <vt:lpstr>Verdana</vt:lpstr>
      <vt:lpstr>Wingdings 3</vt:lpstr>
      <vt:lpstr>Ion</vt:lpstr>
      <vt:lpstr>Worksheet</vt:lpstr>
      <vt:lpstr>Presentación de PowerPoint</vt:lpstr>
      <vt:lpstr>Bueno, el emprendedor está con una idea, o con un negocio en marcha pero…, le da vueltas, vive una época compleja, necesita dinero, hay pocos clientes, todo el mundo le da consejos, le hablan de cosas incomprensibles, va al banco y le piden avales,……. ¿Qué hacer?</vt:lpstr>
      <vt:lpstr>Model Business CANVAS</vt:lpstr>
      <vt:lpstr>Model Business Canvas</vt:lpstr>
      <vt:lpstr>Presentación de PowerPoint</vt:lpstr>
      <vt:lpstr>1ª REFLEXION  CLAVE : quien soy y que quiero.   Antes de abrir un negocio, debemos saber muy bien quien somos y que queremos: </vt:lpstr>
      <vt:lpstr>2ª REFLEXION  CLAVE : que VALOR ofrezco y para que le sirve a mi cliente, que producto o servicio me van a comprar ellos. En que es diferente a la competencia.</vt:lpstr>
      <vt:lpstr>Presentación de PowerPoint</vt:lpstr>
      <vt:lpstr>3ª REFLEXION  CLAVE : a quien y para que.   Tus clientes no existen ……si no sabes cuales son.</vt:lpstr>
      <vt:lpstr>Presentación de PowerPoint</vt:lpstr>
      <vt:lpstr>Presentación de PowerPoint</vt:lpstr>
      <vt:lpstr>4ª REFLEXION  CLAVE : quien es mi competencia, a quien compran o pueden comprar mis CLIENTES.  </vt:lpstr>
      <vt:lpstr>5ª REFLEXION  CLAVE : por qué mis CLIENTES deben comprarme a MI y no a la competencia.  </vt:lpstr>
      <vt:lpstr>Tamaño de la oportunidad : La Competencia </vt:lpstr>
      <vt:lpstr>Y para comprobar todo lo anterior, El Estudio de Mercado</vt:lpstr>
      <vt:lpstr>Presentación de PowerPoint</vt:lpstr>
      <vt:lpstr> 6ª REFLEXION  CLAVE :  ¿Como hago llegar mi producto o servicio a mis clientes?.  </vt:lpstr>
      <vt:lpstr>Presentación de PowerPoint</vt:lpstr>
      <vt:lpstr>Presentación de PowerPoint</vt:lpstr>
      <vt:lpstr>7ª REFLEXION  CLAVE : Que relación vamos a mantener con nuestros clientes para atraerlos y conservarlos. </vt:lpstr>
      <vt:lpstr>Presentación de PowerPoint</vt:lpstr>
      <vt:lpstr>Presentación de PowerPoint</vt:lpstr>
      <vt:lpstr>8ª REFLEXION  CLAVE : ¿Cómo vamos a ganar dinero? </vt:lpstr>
      <vt:lpstr>Presentación de PowerPoint</vt:lpstr>
      <vt:lpstr>Presentación de PowerPoint</vt:lpstr>
      <vt:lpstr>Y ahora que se muy bien que valor voy a dar a mis clientes, a los que conozco bastante, y además se en donde encontrarles y, lo que es mas importante, fidelizarles para conseguir unos ingresos interesantes, ¿Qué mas tengo que saber?</vt:lpstr>
      <vt:lpstr>ACTIVIDADES CLAVES</vt:lpstr>
      <vt:lpstr>Presentación de PowerPoint</vt:lpstr>
      <vt:lpstr>RECURSOS CLAVES</vt:lpstr>
      <vt:lpstr>Presentación de PowerPoint</vt:lpstr>
      <vt:lpstr>ALIANZAS Y ASOCIACIONES CLAVES</vt:lpstr>
      <vt:lpstr>Presentación de PowerPoint</vt:lpstr>
      <vt:lpstr>Presentación de PowerPoint</vt:lpstr>
      <vt:lpstr>ESTRUCTURA DE COSTES</vt:lpstr>
      <vt:lpstr>Presentación de PowerPoint</vt:lpstr>
      <vt:lpstr>Presentación de PowerPoint</vt:lpstr>
      <vt:lpstr>Presentación de PowerPoint</vt:lpstr>
      <vt:lpstr>Casos prácticos y ejemplos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 Business Canvas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Andrés CARRIÓN GUTIÉRREZ</dc:creator>
  <cp:lastModifiedBy>Fernando ARRANZ SAAVEDRA</cp:lastModifiedBy>
  <cp:revision>295</cp:revision>
  <dcterms:created xsi:type="dcterms:W3CDTF">2022-09-15T15:41:35Z</dcterms:created>
  <dcterms:modified xsi:type="dcterms:W3CDTF">2023-10-18T08:08:51Z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0x0101000F296FF6DB4C134FB8B4909F877D1D9B</vt:lpwstr>
  </property>
</Properties>
</file>